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340" r:id="rId1"/>
  </p:sldMasterIdLst>
  <p:notesMasterIdLst>
    <p:notesMasterId r:id="rId31"/>
  </p:notesMasterIdLst>
  <p:handoutMasterIdLst>
    <p:handoutMasterId r:id="rId32"/>
  </p:handoutMasterIdLst>
  <p:sldIdLst>
    <p:sldId id="258" r:id="rId2"/>
    <p:sldId id="890" r:id="rId3"/>
    <p:sldId id="907" r:id="rId4"/>
    <p:sldId id="917" r:id="rId5"/>
    <p:sldId id="899" r:id="rId6"/>
    <p:sldId id="803" r:id="rId7"/>
    <p:sldId id="685" r:id="rId8"/>
    <p:sldId id="677" r:id="rId9"/>
    <p:sldId id="829" r:id="rId10"/>
    <p:sldId id="918" r:id="rId11"/>
    <p:sldId id="908" r:id="rId12"/>
    <p:sldId id="897" r:id="rId13"/>
    <p:sldId id="879" r:id="rId14"/>
    <p:sldId id="880" r:id="rId15"/>
    <p:sldId id="881" r:id="rId16"/>
    <p:sldId id="901" r:id="rId17"/>
    <p:sldId id="898" r:id="rId18"/>
    <p:sldId id="889" r:id="rId19"/>
    <p:sldId id="905" r:id="rId20"/>
    <p:sldId id="824" r:id="rId21"/>
    <p:sldId id="906" r:id="rId22"/>
    <p:sldId id="909" r:id="rId23"/>
    <p:sldId id="910" r:id="rId24"/>
    <p:sldId id="911" r:id="rId25"/>
    <p:sldId id="912" r:id="rId26"/>
    <p:sldId id="913" r:id="rId27"/>
    <p:sldId id="914" r:id="rId28"/>
    <p:sldId id="915" r:id="rId29"/>
    <p:sldId id="916" r:id="rId30"/>
  </p:sldIdLst>
  <p:sldSz cx="12192000" cy="6858000"/>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2" clrIdx="0"/>
  <p:cmAuthor id="1" name="Alison" initials="A" lastIdx="3" clrIdx="1"/>
  <p:cmAuthor id="2" name="Gavin Churchyard" initials="GC" lastIdx="7" clrIdx="2">
    <p:extLst>
      <p:ext uri="{19B8F6BF-5375-455C-9EA6-DF929625EA0E}">
        <p15:presenceInfo xmlns:p15="http://schemas.microsoft.com/office/powerpoint/2012/main" userId="S-1-5-21-2106271067-3813128229-1521248796-11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83CD"/>
    <a:srgbClr val="0096FF"/>
    <a:srgbClr val="0099CC"/>
    <a:srgbClr val="FFFF00"/>
    <a:srgbClr val="000099"/>
    <a:srgbClr val="FF9F9F"/>
    <a:srgbClr val="6699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191" autoAdjust="0"/>
    <p:restoredTop sz="92925" autoAdjust="0"/>
  </p:normalViewPr>
  <p:slideViewPr>
    <p:cSldViewPr>
      <p:cViewPr varScale="1">
        <p:scale>
          <a:sx n="82" d="100"/>
          <a:sy n="82" d="100"/>
        </p:scale>
        <p:origin x="120" y="180"/>
      </p:cViewPr>
      <p:guideLst>
        <p:guide orient="horz" pos="2160"/>
        <p:guide pos="3840"/>
      </p:guideLst>
    </p:cSldViewPr>
  </p:slideViewPr>
  <p:outlineViewPr>
    <p:cViewPr>
      <p:scale>
        <a:sx n="33" d="100"/>
        <a:sy n="33" d="100"/>
      </p:scale>
      <p:origin x="0" y="-11749"/>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mansichitalia:Library:Caches:TemporaryItems:Outlook%20Temp:IPT%20Uptake%20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Graph!$I$4</c:f>
              <c:strCache>
                <c:ptCount val="1"/>
                <c:pt idx="0">
                  <c:v>South Africa</c:v>
                </c:pt>
              </c:strCache>
            </c:strRef>
          </c:tx>
          <c:marker>
            <c:symbol val="none"/>
          </c:marker>
          <c:cat>
            <c:numRef>
              <c:f>Graph!$H$5:$H$15</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Graph!$I$5:$I$15</c:f>
              <c:numCache>
                <c:formatCode>General</c:formatCode>
                <c:ptCount val="11"/>
                <c:pt idx="0">
                  <c:v>1466</c:v>
                </c:pt>
                <c:pt idx="1">
                  <c:v>2512</c:v>
                </c:pt>
                <c:pt idx="2">
                  <c:v>5642</c:v>
                </c:pt>
                <c:pt idx="3">
                  <c:v>7359</c:v>
                </c:pt>
                <c:pt idx="4">
                  <c:v>23583</c:v>
                </c:pt>
                <c:pt idx="5">
                  <c:v>146247</c:v>
                </c:pt>
                <c:pt idx="6">
                  <c:v>372994</c:v>
                </c:pt>
                <c:pt idx="7">
                  <c:v>369747</c:v>
                </c:pt>
                <c:pt idx="8">
                  <c:v>339518</c:v>
                </c:pt>
                <c:pt idx="9">
                  <c:v>551787</c:v>
                </c:pt>
                <c:pt idx="10">
                  <c:v>409496</c:v>
                </c:pt>
              </c:numCache>
            </c:numRef>
          </c:val>
          <c:smooth val="0"/>
          <c:extLst>
            <c:ext xmlns:c16="http://schemas.microsoft.com/office/drawing/2014/chart" uri="{C3380CC4-5D6E-409C-BE32-E72D297353CC}">
              <c16:uniqueId val="{00000000-592B-4AF9-B4DC-33059454EAF4}"/>
            </c:ext>
          </c:extLst>
        </c:ser>
        <c:ser>
          <c:idx val="2"/>
          <c:order val="1"/>
          <c:tx>
            <c:strRef>
              <c:f>Graph!$J$4</c:f>
              <c:strCache>
                <c:ptCount val="1"/>
                <c:pt idx="0">
                  <c:v>Rest of Africa</c:v>
                </c:pt>
              </c:strCache>
            </c:strRef>
          </c:tx>
          <c:marker>
            <c:symbol val="none"/>
          </c:marker>
          <c:cat>
            <c:numRef>
              <c:f>Graph!$H$5:$H$15</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Graph!$J$5:$J$15</c:f>
              <c:numCache>
                <c:formatCode>General</c:formatCode>
                <c:ptCount val="11"/>
                <c:pt idx="0">
                  <c:v>20745</c:v>
                </c:pt>
                <c:pt idx="1">
                  <c:v>20588</c:v>
                </c:pt>
                <c:pt idx="2">
                  <c:v>9715</c:v>
                </c:pt>
                <c:pt idx="3">
                  <c:v>18194</c:v>
                </c:pt>
                <c:pt idx="4">
                  <c:v>39707</c:v>
                </c:pt>
                <c:pt idx="5">
                  <c:v>36277</c:v>
                </c:pt>
                <c:pt idx="6">
                  <c:v>65127</c:v>
                </c:pt>
                <c:pt idx="7">
                  <c:v>103467</c:v>
                </c:pt>
                <c:pt idx="8">
                  <c:v>199863</c:v>
                </c:pt>
                <c:pt idx="9">
                  <c:v>324099</c:v>
                </c:pt>
                <c:pt idx="10">
                  <c:v>449598</c:v>
                </c:pt>
              </c:numCache>
            </c:numRef>
          </c:val>
          <c:smooth val="0"/>
          <c:extLst>
            <c:ext xmlns:c16="http://schemas.microsoft.com/office/drawing/2014/chart" uri="{C3380CC4-5D6E-409C-BE32-E72D297353CC}">
              <c16:uniqueId val="{00000001-592B-4AF9-B4DC-33059454EAF4}"/>
            </c:ext>
          </c:extLst>
        </c:ser>
        <c:ser>
          <c:idx val="3"/>
          <c:order val="2"/>
          <c:tx>
            <c:strRef>
              <c:f>Graph!$K$4</c:f>
              <c:strCache>
                <c:ptCount val="1"/>
                <c:pt idx="0">
                  <c:v>Rest of World</c:v>
                </c:pt>
              </c:strCache>
            </c:strRef>
          </c:tx>
          <c:marker>
            <c:symbol val="none"/>
          </c:marker>
          <c:cat>
            <c:numRef>
              <c:f>Graph!$H$5:$H$15</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Graph!$K$5:$K$15</c:f>
              <c:numCache>
                <c:formatCode>General</c:formatCode>
                <c:ptCount val="11"/>
                <c:pt idx="0">
                  <c:v>3727</c:v>
                </c:pt>
                <c:pt idx="1">
                  <c:v>3956</c:v>
                </c:pt>
                <c:pt idx="2">
                  <c:v>13839</c:v>
                </c:pt>
                <c:pt idx="3">
                  <c:v>25330</c:v>
                </c:pt>
                <c:pt idx="4">
                  <c:v>25793</c:v>
                </c:pt>
                <c:pt idx="5">
                  <c:v>22124</c:v>
                </c:pt>
                <c:pt idx="6">
                  <c:v>8477</c:v>
                </c:pt>
                <c:pt idx="7">
                  <c:v>45456</c:v>
                </c:pt>
                <c:pt idx="8">
                  <c:v>46545</c:v>
                </c:pt>
                <c:pt idx="9">
                  <c:v>56777</c:v>
                </c:pt>
                <c:pt idx="10">
                  <c:v>53595</c:v>
                </c:pt>
              </c:numCache>
            </c:numRef>
          </c:val>
          <c:smooth val="0"/>
          <c:extLst>
            <c:ext xmlns:c16="http://schemas.microsoft.com/office/drawing/2014/chart" uri="{C3380CC4-5D6E-409C-BE32-E72D297353CC}">
              <c16:uniqueId val="{00000002-592B-4AF9-B4DC-33059454EAF4}"/>
            </c:ext>
          </c:extLst>
        </c:ser>
        <c:ser>
          <c:idx val="4"/>
          <c:order val="3"/>
          <c:tx>
            <c:strRef>
              <c:f>Graph!$L$4</c:f>
              <c:strCache>
                <c:ptCount val="1"/>
                <c:pt idx="0">
                  <c:v>Global</c:v>
                </c:pt>
              </c:strCache>
            </c:strRef>
          </c:tx>
          <c:marker>
            <c:symbol val="none"/>
          </c:marker>
          <c:cat>
            <c:numRef>
              <c:f>Graph!$H$5:$H$15</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Graph!$L$5:$L$15</c:f>
              <c:numCache>
                <c:formatCode>General</c:formatCode>
                <c:ptCount val="11"/>
                <c:pt idx="0">
                  <c:v>25938</c:v>
                </c:pt>
                <c:pt idx="1">
                  <c:v>27056</c:v>
                </c:pt>
                <c:pt idx="2">
                  <c:v>29196</c:v>
                </c:pt>
                <c:pt idx="3">
                  <c:v>50883</c:v>
                </c:pt>
                <c:pt idx="4">
                  <c:v>89083</c:v>
                </c:pt>
                <c:pt idx="5">
                  <c:v>204648</c:v>
                </c:pt>
                <c:pt idx="6">
                  <c:v>446598</c:v>
                </c:pt>
                <c:pt idx="7">
                  <c:v>518670</c:v>
                </c:pt>
                <c:pt idx="8">
                  <c:v>585926</c:v>
                </c:pt>
                <c:pt idx="9">
                  <c:v>932663</c:v>
                </c:pt>
                <c:pt idx="10">
                  <c:v>912689</c:v>
                </c:pt>
              </c:numCache>
            </c:numRef>
          </c:val>
          <c:smooth val="0"/>
          <c:extLst>
            <c:ext xmlns:c16="http://schemas.microsoft.com/office/drawing/2014/chart" uri="{C3380CC4-5D6E-409C-BE32-E72D297353CC}">
              <c16:uniqueId val="{00000003-592B-4AF9-B4DC-33059454EAF4}"/>
            </c:ext>
          </c:extLst>
        </c:ser>
        <c:ser>
          <c:idx val="5"/>
          <c:order val="4"/>
          <c:tx>
            <c:strRef>
              <c:f>Graph!$M$4</c:f>
              <c:strCache>
                <c:ptCount val="1"/>
                <c:pt idx="0">
                  <c:v>Total PLHIV</c:v>
                </c:pt>
              </c:strCache>
            </c:strRef>
          </c:tx>
          <c:spPr>
            <a:ln>
              <a:solidFill>
                <a:srgbClr val="C00000"/>
              </a:solidFill>
            </a:ln>
          </c:spPr>
          <c:marker>
            <c:symbol val="circle"/>
            <c:size val="5"/>
            <c:spPr>
              <a:solidFill>
                <a:schemeClr val="accent1"/>
              </a:solidFill>
              <a:ln>
                <a:solidFill>
                  <a:schemeClr val="bg1"/>
                </a:solidFill>
              </a:ln>
            </c:spPr>
          </c:marker>
          <c:cat>
            <c:numRef>
              <c:f>Graph!$H$5:$H$15</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Graph!$M$5:$M$15</c:f>
              <c:numCache>
                <c:formatCode>#,##0</c:formatCode>
                <c:ptCount val="11"/>
                <c:pt idx="0">
                  <c:v>31800000</c:v>
                </c:pt>
                <c:pt idx="1">
                  <c:v>31900000</c:v>
                </c:pt>
                <c:pt idx="2">
                  <c:v>32100000</c:v>
                </c:pt>
                <c:pt idx="3">
                  <c:v>32400000</c:v>
                </c:pt>
                <c:pt idx="4">
                  <c:v>32800000</c:v>
                </c:pt>
                <c:pt idx="5">
                  <c:v>33300000</c:v>
                </c:pt>
                <c:pt idx="6">
                  <c:v>33900000</c:v>
                </c:pt>
                <c:pt idx="7">
                  <c:v>34500000</c:v>
                </c:pt>
                <c:pt idx="8">
                  <c:v>35200000</c:v>
                </c:pt>
                <c:pt idx="9">
                  <c:v>35900000</c:v>
                </c:pt>
                <c:pt idx="10">
                  <c:v>36700000</c:v>
                </c:pt>
              </c:numCache>
            </c:numRef>
          </c:val>
          <c:smooth val="0"/>
          <c:extLst>
            <c:ext xmlns:c16="http://schemas.microsoft.com/office/drawing/2014/chart" uri="{C3380CC4-5D6E-409C-BE32-E72D297353CC}">
              <c16:uniqueId val="{00000004-592B-4AF9-B4DC-33059454EAF4}"/>
            </c:ext>
          </c:extLst>
        </c:ser>
        <c:ser>
          <c:idx val="0"/>
          <c:order val="5"/>
          <c:tx>
            <c:strRef>
              <c:f>Graph!$N$4</c:f>
              <c:strCache>
                <c:ptCount val="1"/>
                <c:pt idx="0">
                  <c:v>Total on ART</c:v>
                </c:pt>
              </c:strCache>
            </c:strRef>
          </c:tx>
          <c:spPr>
            <a:ln>
              <a:solidFill>
                <a:srgbClr val="FFC000"/>
              </a:solidFill>
            </a:ln>
          </c:spPr>
          <c:marker>
            <c:symbol val="circle"/>
            <c:size val="5"/>
            <c:spPr>
              <a:solidFill>
                <a:schemeClr val="accent1">
                  <a:lumMod val="60000"/>
                  <a:lumOff val="40000"/>
                </a:schemeClr>
              </a:solidFill>
              <a:ln>
                <a:solidFill>
                  <a:schemeClr val="accent1">
                    <a:lumMod val="40000"/>
                    <a:lumOff val="60000"/>
                  </a:schemeClr>
                </a:solidFill>
              </a:ln>
            </c:spPr>
          </c:marker>
          <c:cat>
            <c:numRef>
              <c:f>Graph!$H$5:$H$15</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Graph!$N$5:$N$15</c:f>
              <c:numCache>
                <c:formatCode>General</c:formatCode>
                <c:ptCount val="11"/>
                <c:pt idx="5" formatCode="#,##0">
                  <c:v>7501470</c:v>
                </c:pt>
                <c:pt idx="6" formatCode="#,##0">
                  <c:v>9134270</c:v>
                </c:pt>
                <c:pt idx="7" formatCode="#,##0">
                  <c:v>10935600</c:v>
                </c:pt>
                <c:pt idx="8" formatCode="#,##0">
                  <c:v>12936500</c:v>
                </c:pt>
                <c:pt idx="9" formatCode="#,##0">
                  <c:v>14977200</c:v>
                </c:pt>
                <c:pt idx="10" formatCode="#,##0">
                  <c:v>17023200</c:v>
                </c:pt>
              </c:numCache>
            </c:numRef>
          </c:val>
          <c:smooth val="0"/>
          <c:extLst>
            <c:ext xmlns:c16="http://schemas.microsoft.com/office/drawing/2014/chart" uri="{C3380CC4-5D6E-409C-BE32-E72D297353CC}">
              <c16:uniqueId val="{00000005-592B-4AF9-B4DC-33059454EAF4}"/>
            </c:ext>
          </c:extLst>
        </c:ser>
        <c:dLbls>
          <c:showLegendKey val="0"/>
          <c:showVal val="0"/>
          <c:showCatName val="0"/>
          <c:showSerName val="0"/>
          <c:showPercent val="0"/>
          <c:showBubbleSize val="0"/>
        </c:dLbls>
        <c:smooth val="0"/>
        <c:axId val="949128320"/>
        <c:axId val="949117440"/>
      </c:lineChart>
      <c:catAx>
        <c:axId val="949128320"/>
        <c:scaling>
          <c:orientation val="minMax"/>
        </c:scaling>
        <c:delete val="0"/>
        <c:axPos val="b"/>
        <c:numFmt formatCode="General" sourceLinked="1"/>
        <c:majorTickMark val="out"/>
        <c:minorTickMark val="none"/>
        <c:tickLblPos val="nextTo"/>
        <c:txPr>
          <a:bodyPr/>
          <a:lstStyle/>
          <a:p>
            <a:pPr>
              <a:defRPr sz="1200"/>
            </a:pPr>
            <a:endParaRPr lang="en-US"/>
          </a:p>
        </c:txPr>
        <c:crossAx val="949117440"/>
        <c:crosses val="autoZero"/>
        <c:auto val="1"/>
        <c:lblAlgn val="ctr"/>
        <c:lblOffset val="100"/>
        <c:noMultiLvlLbl val="0"/>
      </c:catAx>
      <c:valAx>
        <c:axId val="949117440"/>
        <c:scaling>
          <c:orientation val="minMax"/>
        </c:scaling>
        <c:delete val="0"/>
        <c:axPos val="l"/>
        <c:numFmt formatCode="General" sourceLinked="1"/>
        <c:majorTickMark val="out"/>
        <c:minorTickMark val="none"/>
        <c:tickLblPos val="nextTo"/>
        <c:crossAx val="949128320"/>
        <c:crosses val="autoZero"/>
        <c:crossBetween val="between"/>
        <c:dispUnits>
          <c:builtInUnit val="thousands"/>
        </c:dispUnits>
      </c:valAx>
    </c:plotArea>
    <c:legend>
      <c:legendPos val="r"/>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09"/>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849688" y="0"/>
            <a:ext cx="2946400" cy="496809"/>
          </a:xfrm>
          <a:prstGeom prst="rect">
            <a:avLst/>
          </a:prstGeom>
        </p:spPr>
        <p:txBody>
          <a:bodyPr vert="horz" lIns="91440" tIns="45720" rIns="91440" bIns="45720" rtlCol="0"/>
          <a:lstStyle>
            <a:lvl1pPr algn="r">
              <a:defRPr sz="1200">
                <a:cs typeface="+mn-cs"/>
              </a:defRPr>
            </a:lvl1pPr>
          </a:lstStyle>
          <a:p>
            <a:pPr>
              <a:defRPr/>
            </a:pPr>
            <a:fld id="{BEF16ADE-3BEC-45CE-8DE4-8AB5B58FB50A}" type="datetimeFigureOut">
              <a:rPr lang="en-US"/>
              <a:pPr>
                <a:defRPr/>
              </a:pPr>
              <a:t>7/22/2019</a:t>
            </a:fld>
            <a:endParaRPr lang="en-US"/>
          </a:p>
        </p:txBody>
      </p:sp>
      <p:sp>
        <p:nvSpPr>
          <p:cNvPr id="4" name="Footer Placeholder 3"/>
          <p:cNvSpPr>
            <a:spLocks noGrp="1"/>
          </p:cNvSpPr>
          <p:nvPr>
            <p:ph type="ftr" sz="quarter" idx="2"/>
          </p:nvPr>
        </p:nvSpPr>
        <p:spPr>
          <a:xfrm>
            <a:off x="0" y="9428242"/>
            <a:ext cx="2946400" cy="496809"/>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849688" y="9428242"/>
            <a:ext cx="2946400" cy="496809"/>
          </a:xfrm>
          <a:prstGeom prst="rect">
            <a:avLst/>
          </a:prstGeom>
        </p:spPr>
        <p:txBody>
          <a:bodyPr vert="horz" lIns="91440" tIns="45720" rIns="91440" bIns="45720" rtlCol="0" anchor="b"/>
          <a:lstStyle>
            <a:lvl1pPr algn="r">
              <a:defRPr sz="1200">
                <a:cs typeface="+mn-cs"/>
              </a:defRPr>
            </a:lvl1pPr>
          </a:lstStyle>
          <a:p>
            <a:pPr>
              <a:defRPr/>
            </a:pPr>
            <a:fld id="{01FFEAB8-EBBB-43C2-A03C-AA010A73CDCD}" type="slidenum">
              <a:rPr lang="en-US"/>
              <a:pPr>
                <a:defRPr/>
              </a:pPr>
              <a:t>‹#›</a:t>
            </a:fld>
            <a:endParaRPr lang="en-US"/>
          </a:p>
        </p:txBody>
      </p:sp>
    </p:spTree>
    <p:extLst>
      <p:ext uri="{BB962C8B-B14F-4D97-AF65-F5344CB8AC3E}">
        <p14:creationId xmlns:p14="http://schemas.microsoft.com/office/powerpoint/2010/main" val="4121294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46400"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GB"/>
          </a:p>
        </p:txBody>
      </p:sp>
      <p:sp>
        <p:nvSpPr>
          <p:cNvPr id="14339" name="Rectangle 3"/>
          <p:cNvSpPr>
            <a:spLocks noGrp="1" noChangeArrowheads="1"/>
          </p:cNvSpPr>
          <p:nvPr>
            <p:ph type="dt" idx="1"/>
          </p:nvPr>
        </p:nvSpPr>
        <p:spPr bwMode="auto">
          <a:xfrm>
            <a:off x="3849688" y="0"/>
            <a:ext cx="2946400"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GB"/>
          </a:p>
        </p:txBody>
      </p:sp>
      <p:sp>
        <p:nvSpPr>
          <p:cNvPr id="15364"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679450" y="4715710"/>
            <a:ext cx="5438775" cy="44665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342" name="Rectangle 6"/>
          <p:cNvSpPr>
            <a:spLocks noGrp="1" noChangeArrowheads="1"/>
          </p:cNvSpPr>
          <p:nvPr>
            <p:ph type="ftr" sz="quarter" idx="4"/>
          </p:nvPr>
        </p:nvSpPr>
        <p:spPr bwMode="auto">
          <a:xfrm>
            <a:off x="0" y="9428242"/>
            <a:ext cx="2946400"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GB"/>
          </a:p>
        </p:txBody>
      </p:sp>
      <p:sp>
        <p:nvSpPr>
          <p:cNvPr id="14343" name="Rectangle 7"/>
          <p:cNvSpPr>
            <a:spLocks noGrp="1" noChangeArrowheads="1"/>
          </p:cNvSpPr>
          <p:nvPr>
            <p:ph type="sldNum" sz="quarter" idx="5"/>
          </p:nvPr>
        </p:nvSpPr>
        <p:spPr bwMode="auto">
          <a:xfrm>
            <a:off x="3849688" y="9428242"/>
            <a:ext cx="2946400"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95B4D21-C582-49C5-A064-5682DCD045BD}" type="slidenum">
              <a:rPr lang="en-GB"/>
              <a:pPr>
                <a:defRPr/>
              </a:pPr>
              <a:t>‹#›</a:t>
            </a:fld>
            <a:endParaRPr lang="en-GB"/>
          </a:p>
        </p:txBody>
      </p:sp>
    </p:spTree>
    <p:extLst>
      <p:ext uri="{BB962C8B-B14F-4D97-AF65-F5344CB8AC3E}">
        <p14:creationId xmlns:p14="http://schemas.microsoft.com/office/powerpoint/2010/main" val="27958000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ncbi.nlm.nih.gov/pubmed/?term=Marks%20S%5bAuthor%5d&amp;cauthor=true&amp;cauthor_uid=28575208" TargetMode="External"/><Relationship Id="rId13" Type="http://schemas.openxmlformats.org/officeDocument/2006/relationships/hyperlink" Target="https://www.ncbi.nlm.nih.gov/pubmed/?term=Hunt%20G%5bAuthor%5d&amp;cauthor=true&amp;cauthor_uid=28575208" TargetMode="External"/><Relationship Id="rId18" Type="http://schemas.openxmlformats.org/officeDocument/2006/relationships/hyperlink" Target="https://www.ncbi.nlm.nih.gov/pubmed/?term=Moro%20RN%5bAuthor%5d&amp;cauthor=true&amp;cauthor_uid=28575208" TargetMode="External"/><Relationship Id="rId3" Type="http://schemas.openxmlformats.org/officeDocument/2006/relationships/hyperlink" Target="https://www.ncbi.nlm.nih.gov/pubmed/?term=Sandul.+CID,+2017" TargetMode="External"/><Relationship Id="rId21" Type="http://schemas.openxmlformats.org/officeDocument/2006/relationships/hyperlink" Target="https://www.ncbi.nlm.nih.gov/pubmed/?term=Chorba%20T%5bAuthor%5d&amp;cauthor=true&amp;cauthor_uid=28575208" TargetMode="External"/><Relationship Id="rId7" Type="http://schemas.openxmlformats.org/officeDocument/2006/relationships/hyperlink" Target="https://www.ncbi.nlm.nih.gov/pubmed/?term=Lobato%20MN%5bAuthor%5d&amp;cauthor=true&amp;cauthor_uid=28575208" TargetMode="External"/><Relationship Id="rId12" Type="http://schemas.openxmlformats.org/officeDocument/2006/relationships/hyperlink" Target="https://www.ncbi.nlm.nih.gov/pubmed/?term=Griffin%20P%5bAuthor%5d&amp;cauthor=true&amp;cauthor_uid=28575208" TargetMode="External"/><Relationship Id="rId17" Type="http://schemas.openxmlformats.org/officeDocument/2006/relationships/hyperlink" Target="https://www.ncbi.nlm.nih.gov/pubmed/?term=Mukasa%20L%5bAuthor%5d&amp;cauthor=true&amp;cauthor_uid=28575208" TargetMode="External"/><Relationship Id="rId2" Type="http://schemas.openxmlformats.org/officeDocument/2006/relationships/slide" Target="../slides/slide13.xml"/><Relationship Id="rId16" Type="http://schemas.openxmlformats.org/officeDocument/2006/relationships/hyperlink" Target="https://www.ncbi.nlm.nih.gov/pubmed/?term=Patil%20N%5bAuthor%5d&amp;cauthor=true&amp;cauthor_uid=28575208" TargetMode="External"/><Relationship Id="rId20" Type="http://schemas.openxmlformats.org/officeDocument/2006/relationships/hyperlink" Target="https://www.ncbi.nlm.nih.gov/pubmed/?term=Mase%20S%5bAuthor%5d&amp;cauthor=true&amp;cauthor_uid=28575208" TargetMode="External"/><Relationship Id="rId1" Type="http://schemas.openxmlformats.org/officeDocument/2006/relationships/notesMaster" Target="../notesMasters/notesMaster1.xml"/><Relationship Id="rId6" Type="http://schemas.openxmlformats.org/officeDocument/2006/relationships/hyperlink" Target="https://www.ncbi.nlm.nih.gov/pubmed/?term=Holcombe%20JM%5bAuthor%5d&amp;cauthor=true&amp;cauthor_uid=28575208" TargetMode="External"/><Relationship Id="rId11" Type="http://schemas.openxmlformats.org/officeDocument/2006/relationships/hyperlink" Target="https://www.ncbi.nlm.nih.gov/pubmed/?term=Stewart%20B%5bAuthor%5d&amp;cauthor=true&amp;cauthor_uid=28575208" TargetMode="External"/><Relationship Id="rId5" Type="http://schemas.openxmlformats.org/officeDocument/2006/relationships/hyperlink" Target="https://www.ncbi.nlm.nih.gov/pubmed/?term=Nwana%20N%5bAuthor%5d&amp;cauthor=true&amp;cauthor_uid=28575208" TargetMode="External"/><Relationship Id="rId15" Type="http://schemas.openxmlformats.org/officeDocument/2006/relationships/hyperlink" Target="https://www.ncbi.nlm.nih.gov/pubmed/?term=Marco%20A%5bAuthor%5d&amp;cauthor=true&amp;cauthor_uid=28575208" TargetMode="External"/><Relationship Id="rId23" Type="http://schemas.openxmlformats.org/officeDocument/2006/relationships/hyperlink" Target="https://www.ncbi.nlm.nih.gov/pubmed/?term=Ho%20CS%5bAuthor%5d&amp;cauthor=true&amp;cauthor_uid=28575208" TargetMode="External"/><Relationship Id="rId10" Type="http://schemas.openxmlformats.org/officeDocument/2006/relationships/hyperlink" Target="https://www.ncbi.nlm.nih.gov/pubmed/?term=Wang%20SH%5bAuthor%5d&amp;cauthor=true&amp;cauthor_uid=28575208" TargetMode="External"/><Relationship Id="rId19" Type="http://schemas.openxmlformats.org/officeDocument/2006/relationships/hyperlink" Target="https://www.ncbi.nlm.nih.gov/pubmed/?term=Jereb%20J%5bAuthor%5d&amp;cauthor=true&amp;cauthor_uid=28575208" TargetMode="External"/><Relationship Id="rId4" Type="http://schemas.openxmlformats.org/officeDocument/2006/relationships/hyperlink" Target="https://www.ncbi.nlm.nih.gov/pubmed/?term=Sandul%20AL%5bAuthor%5d&amp;cauthor=true&amp;cauthor_uid=28575208" TargetMode="External"/><Relationship Id="rId9" Type="http://schemas.openxmlformats.org/officeDocument/2006/relationships/hyperlink" Target="https://www.ncbi.nlm.nih.gov/pubmed/?term=Webb%20R%5bAuthor%5d&amp;cauthor=true&amp;cauthor_uid=28575208" TargetMode="External"/><Relationship Id="rId14" Type="http://schemas.openxmlformats.org/officeDocument/2006/relationships/hyperlink" Target="https://www.ncbi.nlm.nih.gov/pubmed/?term=Shah%20N%5bAuthor%5d&amp;cauthor=true&amp;cauthor_uid=28575208" TargetMode="External"/><Relationship Id="rId22" Type="http://schemas.openxmlformats.org/officeDocument/2006/relationships/hyperlink" Target="https://www.ncbi.nlm.nih.gov/pubmed/?term=Bamrah-Morris%20S%5bAuthor%5d&amp;cauthor=true&amp;cauthor_uid=28575208"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www.ncbi.nlm.nih.gov/pubmed/?term=Barbeau%20P%5bAuthor%5d&amp;cauthor=true&amp;cauthor_uid=29573031" TargetMode="External"/><Relationship Id="rId3" Type="http://schemas.openxmlformats.org/officeDocument/2006/relationships/hyperlink" Target="https://www.ncbi.nlm.nih.gov/pubmed/?term=Pease%20C%5bAuthor%5d&amp;cauthor=true&amp;cauthor_uid=29573031" TargetMode="External"/><Relationship Id="rId7" Type="http://schemas.openxmlformats.org/officeDocument/2006/relationships/hyperlink" Target="https://www.ncbi.nlm.nih.gov/pubmed/?term=Hamel%20C%5bAuthor%5d&amp;cauthor=true&amp;cauthor_uid=29573031"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ncbi.nlm.nih.gov/pubmed/?term=Wolfe%20D%5bAuthor%5d&amp;cauthor=true&amp;cauthor_uid=29573031" TargetMode="External"/><Relationship Id="rId11" Type="http://schemas.openxmlformats.org/officeDocument/2006/relationships/hyperlink" Target="https://www.ncbi.nlm.nih.gov/pubmed/?term=Pease.+Pharmacoepidemiol+Drug+Saf.+2018" TargetMode="External"/><Relationship Id="rId5" Type="http://schemas.openxmlformats.org/officeDocument/2006/relationships/hyperlink" Target="https://www.ncbi.nlm.nih.gov/pubmed/?term=Yazdi%20F%5bAuthor%5d&amp;cauthor=true&amp;cauthor_uid=29573031" TargetMode="External"/><Relationship Id="rId10" Type="http://schemas.openxmlformats.org/officeDocument/2006/relationships/hyperlink" Target="https://www.ncbi.nlm.nih.gov/pubmed/?term=Alvarez%20GG%5bAuthor%5d&amp;cauthor=true&amp;cauthor_uid=29573031" TargetMode="External"/><Relationship Id="rId4" Type="http://schemas.openxmlformats.org/officeDocument/2006/relationships/hyperlink" Target="https://www.ncbi.nlm.nih.gov/pubmed/?term=Hutton%20B%5bAuthor%5d&amp;cauthor=true&amp;cauthor_uid=29573031" TargetMode="External"/><Relationship Id="rId9" Type="http://schemas.openxmlformats.org/officeDocument/2006/relationships/hyperlink" Target="https://www.ncbi.nlm.nih.gov/pubmed/?term=Skidmore%20B%5bAuthor%5d&amp;cauthor=true&amp;cauthor_uid=29573031"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www.ncbi.nlm.nih.gov/pubmed/?term=Cayl%C3%A0%20JA%5bAuthor%5d&amp;cauthor=true&amp;cauthor_uid=29114781" TargetMode="External"/><Relationship Id="rId13" Type="http://schemas.openxmlformats.org/officeDocument/2006/relationships/hyperlink" Target="https://www.ncbi.nlm.nih.gov/pubmed/?term=Scott%20NA%5bAuthor%5d&amp;cauthor=true&amp;cauthor_uid=29114781" TargetMode="External"/><Relationship Id="rId18" Type="http://schemas.openxmlformats.org/officeDocument/2006/relationships/hyperlink" Target="https://www.ncbi.nlm.nih.gov/pubmed/?term=Borisov%20AS%5bAuthor%5d&amp;cauthor=true&amp;cauthor_uid=29114781" TargetMode="External"/><Relationship Id="rId3" Type="http://schemas.openxmlformats.org/officeDocument/2006/relationships/hyperlink" Target="https://www.ncbi.nlm.nih.gov/pubmed/29114781" TargetMode="External"/><Relationship Id="rId7" Type="http://schemas.openxmlformats.org/officeDocument/2006/relationships/hyperlink" Target="https://www.ncbi.nlm.nih.gov/pubmed/?term=Millet%20JP%5bAuthor%5d&amp;cauthor=true&amp;cauthor_uid=29114781" TargetMode="External"/><Relationship Id="rId12" Type="http://schemas.openxmlformats.org/officeDocument/2006/relationships/hyperlink" Target="https://www.ncbi.nlm.nih.gov/pubmed/?term=Moro%20RN%5bAuthor%5d&amp;cauthor=true&amp;cauthor_uid=29114781" TargetMode="External"/><Relationship Id="rId17" Type="http://schemas.openxmlformats.org/officeDocument/2006/relationships/hyperlink" Target="https://www.ncbi.nlm.nih.gov/pubmed/?term=Weiner%20M%5bAuthor%5d&amp;cauthor=true&amp;cauthor_uid=29114781" TargetMode="External"/><Relationship Id="rId2" Type="http://schemas.openxmlformats.org/officeDocument/2006/relationships/slide" Target="../slides/slide18.xml"/><Relationship Id="rId16" Type="http://schemas.openxmlformats.org/officeDocument/2006/relationships/hyperlink" Target="https://www.ncbi.nlm.nih.gov/pubmed/?term=Villarino%20ME%5bAuthor%5d&amp;cauthor=true&amp;cauthor_uid=29114781" TargetMode="External"/><Relationship Id="rId20" Type="http://schemas.openxmlformats.org/officeDocument/2006/relationships/hyperlink" Target="http://clinicaltrials.gov/show/NCT01582711" TargetMode="External"/><Relationship Id="rId1" Type="http://schemas.openxmlformats.org/officeDocument/2006/relationships/notesMaster" Target="../notesMasters/notesMaster1.xml"/><Relationship Id="rId6" Type="http://schemas.openxmlformats.org/officeDocument/2006/relationships/hyperlink" Target="https://www.ncbi.nlm.nih.gov/pubmed/?term=Feng%20PJ%5bAuthor%5d&amp;cauthor=true&amp;cauthor_uid=29114781" TargetMode="External"/><Relationship Id="rId11" Type="http://schemas.openxmlformats.org/officeDocument/2006/relationships/hyperlink" Target="https://www.ncbi.nlm.nih.gov/pubmed/?term=Chen%20MP%5bAuthor%5d&amp;cauthor=true&amp;cauthor_uid=29114781" TargetMode="External"/><Relationship Id="rId5" Type="http://schemas.openxmlformats.org/officeDocument/2006/relationships/hyperlink" Target="https://www.ncbi.nlm.nih.gov/pubmed/?term=Holland%20D%5bAuthor%5d&amp;cauthor=true&amp;cauthor_uid=29114781" TargetMode="External"/><Relationship Id="rId15" Type="http://schemas.openxmlformats.org/officeDocument/2006/relationships/hyperlink" Target="https://www.ncbi.nlm.nih.gov/pubmed/?term=Mir%C3%B3%20JM%5bAuthor%5d&amp;cauthor=true&amp;cauthor_uid=29114781" TargetMode="External"/><Relationship Id="rId10" Type="http://schemas.openxmlformats.org/officeDocument/2006/relationships/hyperlink" Target="https://www.ncbi.nlm.nih.gov/pubmed/?term=Wright%20A%5bAuthor%5d&amp;cauthor=true&amp;cauthor_uid=29114781" TargetMode="External"/><Relationship Id="rId19" Type="http://schemas.openxmlformats.org/officeDocument/2006/relationships/hyperlink" Target="https://www.ncbi.nlm.nih.gov/pubmed/?term=TB%20Trials%20Consortium%20iAdhere%20Study%20Team%5bCorporate%20Author%5d" TargetMode="External"/><Relationship Id="rId4" Type="http://schemas.openxmlformats.org/officeDocument/2006/relationships/hyperlink" Target="https://www.ncbi.nlm.nih.gov/pubmed/?term=Belknap%20R%5bAuthor%5d&amp;cauthor=true&amp;cauthor_uid=29114781" TargetMode="External"/><Relationship Id="rId9" Type="http://schemas.openxmlformats.org/officeDocument/2006/relationships/hyperlink" Target="https://www.ncbi.nlm.nih.gov/pubmed/?term=Martinson%20NA%5bAuthor%5d&amp;cauthor=true&amp;cauthor_uid=29114781" TargetMode="External"/><Relationship Id="rId14" Type="http://schemas.openxmlformats.org/officeDocument/2006/relationships/hyperlink" Target="https://www.ncbi.nlm.nih.gov/pubmed/?term=Arevalo%20B%5bAuthor%5d&amp;cauthor=true&amp;cauthor_uid=29114781"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cbi.nlm.nih.gov/pubmed/?term=Johnson,+3HP,+CID,+2018" TargetMode="External"/><Relationship Id="rId7" Type="http://schemas.openxmlformats.org/officeDocument/2006/relationships/hyperlink" Target="https://www.ncbi.nlm.nih.gov/pubmed/?term=Dowdy%20DW%5bAuthor%5d&amp;cauthor=true&amp;cauthor_uid=29617965"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www.ncbi.nlm.nih.gov/pubmed/?term=Sohn%20H%5bAuthor%5d&amp;cauthor=true&amp;cauthor_uid=29617965" TargetMode="External"/><Relationship Id="rId5" Type="http://schemas.openxmlformats.org/officeDocument/2006/relationships/hyperlink" Target="https://www.ncbi.nlm.nih.gov/pubmed/?term=Churchyard%20GJ%5bAuthor%5d&amp;cauthor=true&amp;cauthor_uid=29617965" TargetMode="External"/><Relationship Id="rId4" Type="http://schemas.openxmlformats.org/officeDocument/2006/relationships/hyperlink" Target="https://www.ncbi.nlm.nih.gov/pubmed/?term=Johnson%20KT%5bAuthor%5d&amp;cauthor=true&amp;cauthor_uid=29617965" TargetMode="Externa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www.ncbi.nlm.nih.gov/pmc/articles/PMC5642842/#R9" TargetMode="External"/><Relationship Id="rId3" Type="http://schemas.openxmlformats.org/officeDocument/2006/relationships/hyperlink" Target="https://www.ncbi.nlm.nih.gov/pubmed/?term=S+Den+Boon.+Int+J+Tuberc+Lung+Dis.+2016;20(8):1065%E2%80%9371.)" TargetMode="External"/><Relationship Id="rId7" Type="http://schemas.openxmlformats.org/officeDocument/2006/relationships/hyperlink" Target="https://www.ncbi.nlm.nih.gov/pmc/articles/PMC5642842/#R7"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www.ncbi.nlm.nih.gov/pubmed/?term=Getahun%20H%5bAuthor%5d&amp;cauthor=true&amp;cauthor_uid=27393541" TargetMode="External"/><Relationship Id="rId5" Type="http://schemas.openxmlformats.org/officeDocument/2006/relationships/hyperlink" Target="https://www.ncbi.nlm.nih.gov/pubmed/?term=Matteelli%20A%5bAuthor%5d&amp;cauthor=true&amp;cauthor_uid=27393541" TargetMode="External"/><Relationship Id="rId4" Type="http://schemas.openxmlformats.org/officeDocument/2006/relationships/hyperlink" Target="https://www.ncbi.nlm.nih.gov/pubmed/?term=den%20Boon%20S%5bAuthor%5d&amp;cauthor=true&amp;cauthor_uid=27393541" TargetMode="External"/><Relationship Id="rId9" Type="http://schemas.openxmlformats.org/officeDocument/2006/relationships/hyperlink" Target="https://www.ncbi.nlm.nih.gov/pmc/articles/PMC5642842/#R6"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ncbi.nlm.nih.gov/pubmed/?term=Johnson,+3HP,+CID,+2018" TargetMode="External"/><Relationship Id="rId7" Type="http://schemas.openxmlformats.org/officeDocument/2006/relationships/hyperlink" Target="https://www.ncbi.nlm.nih.gov/pubmed/?term=Dowdy%20DW%5bAuthor%5d&amp;cauthor=true&amp;cauthor_uid=29617965"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www.ncbi.nlm.nih.gov/pubmed/?term=Sohn%20H%5bAuthor%5d&amp;cauthor=true&amp;cauthor_uid=29617965" TargetMode="External"/><Relationship Id="rId5" Type="http://schemas.openxmlformats.org/officeDocument/2006/relationships/hyperlink" Target="https://www.ncbi.nlm.nih.gov/pubmed/?term=Churchyard%20GJ%5bAuthor%5d&amp;cauthor=true&amp;cauthor_uid=29617965" TargetMode="External"/><Relationship Id="rId4" Type="http://schemas.openxmlformats.org/officeDocument/2006/relationships/hyperlink" Target="https://www.ncbi.nlm.nih.gov/pubmed/?term=Johnson%20KT%5bAuthor%5d&amp;cauthor=true&amp;cauthor_uid=29617965"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www.ncbi.nlm.nih.gov/pmc/articles/PMC5642842/#R9" TargetMode="External"/><Relationship Id="rId3" Type="http://schemas.openxmlformats.org/officeDocument/2006/relationships/hyperlink" Target="https://www.ncbi.nlm.nih.gov/pubmed/?term=S+Den+Boon.+Int+J+Tuberc+Lung+Dis.+2016;20(8):1065%E2%80%9371.)" TargetMode="External"/><Relationship Id="rId7" Type="http://schemas.openxmlformats.org/officeDocument/2006/relationships/hyperlink" Target="https://www.ncbi.nlm.nih.gov/pmc/articles/PMC5642842/#R7"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www.ncbi.nlm.nih.gov/pubmed/?term=Getahun%20H%5bAuthor%5d&amp;cauthor=true&amp;cauthor_uid=27393541" TargetMode="External"/><Relationship Id="rId5" Type="http://schemas.openxmlformats.org/officeDocument/2006/relationships/hyperlink" Target="https://www.ncbi.nlm.nih.gov/pubmed/?term=Matteelli%20A%5bAuthor%5d&amp;cauthor=true&amp;cauthor_uid=27393541" TargetMode="External"/><Relationship Id="rId4" Type="http://schemas.openxmlformats.org/officeDocument/2006/relationships/hyperlink" Target="https://www.ncbi.nlm.nih.gov/pubmed/?term=den%20Boon%20S%5bAuthor%5d&amp;cauthor=true&amp;cauthor_uid=27393541" TargetMode="External"/><Relationship Id="rId9" Type="http://schemas.openxmlformats.org/officeDocument/2006/relationships/hyperlink" Target="https://www.ncbi.nlm.nih.gov/pmc/articles/PMC5642842/#R6"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C95B4D21-C582-49C5-A064-5682DCD045BD}" type="slidenum">
              <a:rPr lang="en-GB" smtClean="0"/>
              <a:pPr>
                <a:defRPr/>
              </a:pPr>
              <a:t>2</a:t>
            </a:fld>
            <a:endParaRPr lang="en-GB"/>
          </a:p>
        </p:txBody>
      </p:sp>
    </p:spTree>
    <p:extLst>
      <p:ext uri="{BB962C8B-B14F-4D97-AF65-F5344CB8AC3E}">
        <p14:creationId xmlns:p14="http://schemas.microsoft.com/office/powerpoint/2010/main" val="3897308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ZA" b="1" dirty="0"/>
          </a:p>
          <a:p>
            <a:r>
              <a:rPr lang="en-ZA" dirty="0" err="1">
                <a:hlinkClick r:id="rId3" tooltip="Clinical infectious diseases : an official publication of the Infectious Diseases Society of America."/>
              </a:rPr>
              <a:t>Clin</a:t>
            </a:r>
            <a:r>
              <a:rPr lang="en-ZA" dirty="0">
                <a:hlinkClick r:id="rId3" tooltip="Clinical infectious diseases : an official publication of the Infectious Diseases Society of America."/>
              </a:rPr>
              <a:t> Infect Dis.</a:t>
            </a:r>
            <a:r>
              <a:rPr lang="en-ZA" dirty="0"/>
              <a:t> 2017 Oct 1;65(7):1085-1093. </a:t>
            </a:r>
            <a:r>
              <a:rPr lang="en-ZA" dirty="0" err="1"/>
              <a:t>doi</a:t>
            </a:r>
            <a:r>
              <a:rPr lang="en-ZA" dirty="0"/>
              <a:t>: 10.1093/</a:t>
            </a:r>
            <a:r>
              <a:rPr lang="en-ZA" dirty="0" err="1"/>
              <a:t>cid</a:t>
            </a:r>
            <a:r>
              <a:rPr lang="en-ZA" dirty="0"/>
              <a:t>/cix505.</a:t>
            </a:r>
          </a:p>
          <a:p>
            <a:r>
              <a:rPr lang="en-ZA" b="1" dirty="0"/>
              <a:t>High Rate of Treatment Completion in Program Settings With 12-Dose Weekly Isoniazid and </a:t>
            </a:r>
            <a:r>
              <a:rPr lang="en-ZA" b="1" dirty="0" err="1"/>
              <a:t>Rifapentine</a:t>
            </a:r>
            <a:r>
              <a:rPr lang="en-ZA" b="1" dirty="0"/>
              <a:t> for Latent Mycobacterium tuberculosis Infection.</a:t>
            </a:r>
          </a:p>
          <a:p>
            <a:r>
              <a:rPr lang="en-ZA" dirty="0" err="1">
                <a:hlinkClick r:id="rId4"/>
              </a:rPr>
              <a:t>Sandul</a:t>
            </a:r>
            <a:r>
              <a:rPr lang="en-ZA" dirty="0">
                <a:hlinkClick r:id="rId4"/>
              </a:rPr>
              <a:t> AL</a:t>
            </a:r>
            <a:r>
              <a:rPr lang="en-ZA" baseline="30000" dirty="0"/>
              <a:t>1</a:t>
            </a:r>
            <a:r>
              <a:rPr lang="en-ZA" dirty="0"/>
              <a:t>, </a:t>
            </a:r>
            <a:r>
              <a:rPr lang="en-ZA" dirty="0" err="1">
                <a:hlinkClick r:id="rId5"/>
              </a:rPr>
              <a:t>Nwana</a:t>
            </a:r>
            <a:r>
              <a:rPr lang="en-ZA" dirty="0">
                <a:hlinkClick r:id="rId5"/>
              </a:rPr>
              <a:t> N</a:t>
            </a:r>
            <a:r>
              <a:rPr lang="en-ZA" baseline="30000" dirty="0"/>
              <a:t>1</a:t>
            </a:r>
            <a:r>
              <a:rPr lang="en-ZA" dirty="0"/>
              <a:t>, </a:t>
            </a:r>
            <a:r>
              <a:rPr lang="en-ZA" dirty="0">
                <a:hlinkClick r:id="rId6"/>
              </a:rPr>
              <a:t>Holcombe JM</a:t>
            </a:r>
            <a:r>
              <a:rPr lang="en-ZA" baseline="30000" dirty="0"/>
              <a:t>2</a:t>
            </a:r>
            <a:r>
              <a:rPr lang="en-ZA" dirty="0"/>
              <a:t>, </a:t>
            </a:r>
            <a:r>
              <a:rPr lang="en-ZA" dirty="0" err="1">
                <a:hlinkClick r:id="rId7"/>
              </a:rPr>
              <a:t>Lobato</a:t>
            </a:r>
            <a:r>
              <a:rPr lang="en-ZA" dirty="0">
                <a:hlinkClick r:id="rId7"/>
              </a:rPr>
              <a:t> MN</a:t>
            </a:r>
            <a:r>
              <a:rPr lang="en-ZA" baseline="30000" dirty="0"/>
              <a:t>1,3</a:t>
            </a:r>
            <a:r>
              <a:rPr lang="en-ZA" dirty="0"/>
              <a:t>, </a:t>
            </a:r>
            <a:r>
              <a:rPr lang="en-ZA" dirty="0">
                <a:hlinkClick r:id="rId8"/>
              </a:rPr>
              <a:t>Marks S</a:t>
            </a:r>
            <a:r>
              <a:rPr lang="en-ZA" baseline="30000" dirty="0"/>
              <a:t>1</a:t>
            </a:r>
            <a:r>
              <a:rPr lang="en-ZA" dirty="0"/>
              <a:t>, </a:t>
            </a:r>
            <a:r>
              <a:rPr lang="en-ZA" dirty="0">
                <a:hlinkClick r:id="rId9"/>
              </a:rPr>
              <a:t>Webb R</a:t>
            </a:r>
            <a:r>
              <a:rPr lang="en-ZA" baseline="30000" dirty="0"/>
              <a:t>2,4</a:t>
            </a:r>
            <a:r>
              <a:rPr lang="en-ZA" dirty="0"/>
              <a:t>, </a:t>
            </a:r>
            <a:r>
              <a:rPr lang="en-ZA" dirty="0">
                <a:hlinkClick r:id="rId10"/>
              </a:rPr>
              <a:t>Wang SH</a:t>
            </a:r>
            <a:r>
              <a:rPr lang="en-ZA" baseline="30000" dirty="0"/>
              <a:t>5</a:t>
            </a:r>
            <a:r>
              <a:rPr lang="en-ZA" dirty="0"/>
              <a:t>, </a:t>
            </a:r>
            <a:r>
              <a:rPr lang="en-ZA" dirty="0">
                <a:hlinkClick r:id="rId11"/>
              </a:rPr>
              <a:t>Stewart B</a:t>
            </a:r>
            <a:r>
              <a:rPr lang="en-ZA" baseline="30000" dirty="0"/>
              <a:t>1</a:t>
            </a:r>
            <a:r>
              <a:rPr lang="en-ZA" dirty="0"/>
              <a:t>, </a:t>
            </a:r>
            <a:r>
              <a:rPr lang="en-ZA" dirty="0">
                <a:hlinkClick r:id="rId12"/>
              </a:rPr>
              <a:t>Griffin P</a:t>
            </a:r>
            <a:r>
              <a:rPr lang="en-ZA" baseline="30000" dirty="0"/>
              <a:t>6</a:t>
            </a:r>
            <a:r>
              <a:rPr lang="en-ZA" dirty="0"/>
              <a:t>, </a:t>
            </a:r>
            <a:r>
              <a:rPr lang="en-ZA" dirty="0">
                <a:hlinkClick r:id="rId13"/>
              </a:rPr>
              <a:t>Hunt G</a:t>
            </a:r>
            <a:r>
              <a:rPr lang="en-ZA" baseline="30000" dirty="0"/>
              <a:t>7</a:t>
            </a:r>
            <a:r>
              <a:rPr lang="en-ZA" dirty="0"/>
              <a:t>, </a:t>
            </a:r>
            <a:r>
              <a:rPr lang="en-ZA" dirty="0">
                <a:hlinkClick r:id="rId14"/>
              </a:rPr>
              <a:t>Shah N</a:t>
            </a:r>
            <a:r>
              <a:rPr lang="en-ZA" baseline="30000" dirty="0"/>
              <a:t>1,8</a:t>
            </a:r>
            <a:r>
              <a:rPr lang="en-ZA" dirty="0"/>
              <a:t>, </a:t>
            </a:r>
            <a:r>
              <a:rPr lang="en-ZA" dirty="0">
                <a:hlinkClick r:id="rId15"/>
              </a:rPr>
              <a:t>Marco A</a:t>
            </a:r>
            <a:r>
              <a:rPr lang="en-ZA" baseline="30000" dirty="0"/>
              <a:t>9</a:t>
            </a:r>
            <a:r>
              <a:rPr lang="en-ZA" dirty="0"/>
              <a:t>, </a:t>
            </a:r>
            <a:r>
              <a:rPr lang="en-ZA" dirty="0" err="1">
                <a:hlinkClick r:id="rId16"/>
              </a:rPr>
              <a:t>Patil</a:t>
            </a:r>
            <a:r>
              <a:rPr lang="en-ZA" dirty="0">
                <a:hlinkClick r:id="rId16"/>
              </a:rPr>
              <a:t> N</a:t>
            </a:r>
            <a:r>
              <a:rPr lang="en-ZA" baseline="30000" dirty="0"/>
              <a:t>9</a:t>
            </a:r>
            <a:r>
              <a:rPr lang="en-ZA" dirty="0"/>
              <a:t>, </a:t>
            </a:r>
            <a:r>
              <a:rPr lang="en-ZA" dirty="0" err="1">
                <a:hlinkClick r:id="rId17"/>
              </a:rPr>
              <a:t>Mukasa</a:t>
            </a:r>
            <a:r>
              <a:rPr lang="en-ZA" dirty="0">
                <a:hlinkClick r:id="rId17"/>
              </a:rPr>
              <a:t> L</a:t>
            </a:r>
            <a:r>
              <a:rPr lang="en-ZA" baseline="30000" dirty="0"/>
              <a:t>9</a:t>
            </a:r>
            <a:r>
              <a:rPr lang="en-ZA" dirty="0"/>
              <a:t>, </a:t>
            </a:r>
            <a:r>
              <a:rPr lang="en-ZA" dirty="0">
                <a:hlinkClick r:id="rId18"/>
              </a:rPr>
              <a:t>Moro RN</a:t>
            </a:r>
            <a:r>
              <a:rPr lang="en-ZA" baseline="30000" dirty="0"/>
              <a:t>1</a:t>
            </a:r>
            <a:r>
              <a:rPr lang="en-ZA" dirty="0"/>
              <a:t>, </a:t>
            </a:r>
            <a:r>
              <a:rPr lang="en-ZA" dirty="0" err="1">
                <a:hlinkClick r:id="rId19"/>
              </a:rPr>
              <a:t>Jereb</a:t>
            </a:r>
            <a:r>
              <a:rPr lang="en-ZA" dirty="0">
                <a:hlinkClick r:id="rId19"/>
              </a:rPr>
              <a:t> J</a:t>
            </a:r>
            <a:r>
              <a:rPr lang="en-ZA" baseline="30000" dirty="0"/>
              <a:t>1</a:t>
            </a:r>
            <a:r>
              <a:rPr lang="en-ZA" dirty="0"/>
              <a:t>, </a:t>
            </a:r>
            <a:r>
              <a:rPr lang="en-ZA" dirty="0" err="1">
                <a:hlinkClick r:id="rId20"/>
              </a:rPr>
              <a:t>Mase</a:t>
            </a:r>
            <a:r>
              <a:rPr lang="en-ZA" dirty="0">
                <a:hlinkClick r:id="rId20"/>
              </a:rPr>
              <a:t> S</a:t>
            </a:r>
            <a:r>
              <a:rPr lang="en-ZA" baseline="30000" dirty="0"/>
              <a:t>1</a:t>
            </a:r>
            <a:r>
              <a:rPr lang="en-ZA" dirty="0"/>
              <a:t>, </a:t>
            </a:r>
            <a:r>
              <a:rPr lang="en-ZA" dirty="0" err="1">
                <a:hlinkClick r:id="rId21"/>
              </a:rPr>
              <a:t>Chorba</a:t>
            </a:r>
            <a:r>
              <a:rPr lang="en-ZA" dirty="0">
                <a:hlinkClick r:id="rId21"/>
              </a:rPr>
              <a:t> T</a:t>
            </a:r>
            <a:r>
              <a:rPr lang="en-ZA" baseline="30000" dirty="0"/>
              <a:t>1</a:t>
            </a:r>
            <a:r>
              <a:rPr lang="en-ZA" dirty="0"/>
              <a:t>, </a:t>
            </a:r>
            <a:r>
              <a:rPr lang="en-ZA" dirty="0" err="1">
                <a:hlinkClick r:id="rId22"/>
              </a:rPr>
              <a:t>Bamrah</a:t>
            </a:r>
            <a:r>
              <a:rPr lang="en-ZA" dirty="0">
                <a:hlinkClick r:id="rId22"/>
              </a:rPr>
              <a:t>-Morris S</a:t>
            </a:r>
            <a:r>
              <a:rPr lang="en-ZA" baseline="30000" dirty="0"/>
              <a:t>1</a:t>
            </a:r>
            <a:r>
              <a:rPr lang="en-ZA" dirty="0"/>
              <a:t>, </a:t>
            </a:r>
            <a:r>
              <a:rPr lang="en-ZA" dirty="0" err="1">
                <a:hlinkClick r:id="rId23"/>
              </a:rPr>
              <a:t>Ho</a:t>
            </a:r>
            <a:r>
              <a:rPr lang="en-ZA" dirty="0">
                <a:hlinkClick r:id="rId23"/>
              </a:rPr>
              <a:t> CS</a:t>
            </a:r>
            <a:r>
              <a:rPr lang="en-ZA" baseline="30000" dirty="0"/>
              <a:t>1</a:t>
            </a:r>
            <a:r>
              <a:rPr lang="en-ZA" dirty="0"/>
              <a:t>.</a:t>
            </a:r>
          </a:p>
          <a:p>
            <a:r>
              <a:rPr lang="en-ZA" b="1" dirty="0">
                <a:effectLst/>
                <a:hlinkClick r:id="rId3" tooltip="Open/close author information list"/>
              </a:rPr>
              <a:t>Author information</a:t>
            </a:r>
            <a:endParaRPr lang="en-ZA" b="1" dirty="0">
              <a:effectLst/>
            </a:endParaRPr>
          </a:p>
          <a:p>
            <a:r>
              <a:rPr lang="en-ZA" dirty="0">
                <a:effectLst/>
              </a:rPr>
              <a:t>1Division of Tuberculosis Elimination, National </a:t>
            </a:r>
            <a:r>
              <a:rPr lang="en-ZA" dirty="0" err="1">
                <a:effectLst/>
              </a:rPr>
              <a:t>Center</a:t>
            </a:r>
            <a:r>
              <a:rPr lang="en-ZA" dirty="0">
                <a:effectLst/>
              </a:rPr>
              <a:t> for HIV/AIDS, Viral Hepatitis, STD, and TB Prevention, </a:t>
            </a:r>
            <a:r>
              <a:rPr lang="en-ZA" dirty="0" err="1">
                <a:effectLst/>
              </a:rPr>
              <a:t>Centers</a:t>
            </a:r>
            <a:r>
              <a:rPr lang="en-ZA" dirty="0">
                <a:effectLst/>
              </a:rPr>
              <a:t> for Disease Control and Prevention, Atlanta, Georgia.2Mississippi State Department of Health, Jackson.3Connecticut Department of Public Health, Hartford.4University of Mississippi Medical </a:t>
            </a:r>
            <a:r>
              <a:rPr lang="en-ZA" dirty="0" err="1">
                <a:effectLst/>
              </a:rPr>
              <a:t>Center</a:t>
            </a:r>
            <a:r>
              <a:rPr lang="en-ZA" dirty="0">
                <a:effectLst/>
              </a:rPr>
              <a:t>, Jackson.5Ohio State University Medical </a:t>
            </a:r>
            <a:r>
              <a:rPr lang="en-ZA" dirty="0" err="1">
                <a:effectLst/>
              </a:rPr>
              <a:t>Center</a:t>
            </a:r>
            <a:r>
              <a:rPr lang="en-ZA" dirty="0">
                <a:effectLst/>
              </a:rPr>
              <a:t>, Columbus.6Kansas Department of Health and Environment, Topeka.7Nationwide Children's Hospital, Columbus, Ohio.8California Department of Public Health, San Francisco ; and.9Arkansas Department of Health, Little Rock.</a:t>
            </a:r>
          </a:p>
          <a:p>
            <a:r>
              <a:rPr lang="en-ZA" b="1" dirty="0"/>
              <a:t>Abstract</a:t>
            </a:r>
          </a:p>
          <a:p>
            <a:r>
              <a:rPr lang="en-ZA" b="1" dirty="0"/>
              <a:t>Background: </a:t>
            </a:r>
          </a:p>
          <a:p>
            <a:r>
              <a:rPr lang="en-ZA" dirty="0"/>
              <a:t>Randomized controlled trials have demonstrated that the newest latent tuberculosis (LTBI) regimen, 12 weekly doses of directly observed isoniazid and </a:t>
            </a:r>
            <a:r>
              <a:rPr lang="en-ZA" dirty="0" err="1"/>
              <a:t>rifapentine</a:t>
            </a:r>
            <a:r>
              <a:rPr lang="en-ZA" dirty="0"/>
              <a:t> (3HP), is as efficacious as 9 months of isoniazid, with a greater completion rate (82% vs 69%); however, 3HP has not been assessed in routine healthcare settings.</a:t>
            </a:r>
          </a:p>
          <a:p>
            <a:r>
              <a:rPr lang="en-ZA" b="1" dirty="0"/>
              <a:t>Methods: </a:t>
            </a:r>
          </a:p>
          <a:p>
            <a:r>
              <a:rPr lang="en-ZA" dirty="0"/>
              <a:t>Observational cohort of LTBI patients receiving 3HP through 16 US programs was used to assess treatment completion, adverse drug reactions, and factors associated with treatment discontinuation.</a:t>
            </a:r>
          </a:p>
          <a:p>
            <a:r>
              <a:rPr lang="en-ZA" b="1" dirty="0"/>
              <a:t>Results: </a:t>
            </a:r>
          </a:p>
          <a:p>
            <a:r>
              <a:rPr lang="en-ZA" dirty="0"/>
              <a:t>Of 3288 patients eligible to complete 3HP, 2867 (87.2%) completed treatment. Children aged 2-17 years had the highest completion rate (94.5% [155/164]). Patients reporting homelessness had a completion rate of 81.2% (147/181). In </a:t>
            </a:r>
            <a:r>
              <a:rPr lang="en-ZA" dirty="0" err="1"/>
              <a:t>univariable</a:t>
            </a:r>
            <a:r>
              <a:rPr lang="en-ZA" dirty="0"/>
              <a:t> analyses, discontinuation was lowest among children (relative risk [RR], 0.44 [95% confidence interval {CI}, .23-.85]; P = .014), and highest in persons aged ≥65 years (RR, 1.72 [95% CI, 1.25-2.35]; P &lt; .001). In multivariable analyses, discontinuation was lowest among contacts of patients with tuberculosis (TB) disease (adjusted RR [ARR], 0.68 [95% CI, .52-.89]; P = .005) and students (ARR, 0.45 [95% CI, .21-.98]; P = .044), and highest with incarceration (ARR, 1.43 [95% CI, 1.08-1.89]; P = .013) and homelessness (ARR, 1.72 [95% CI, 1.25-2.39]; P = .001). Adverse drug reactions were reported by 1174 (35.7%) patients, of whom 891 (76.0%) completed treatment.</a:t>
            </a:r>
          </a:p>
          <a:p>
            <a:r>
              <a:rPr lang="en-ZA" b="1" dirty="0"/>
              <a:t>Conclusions: </a:t>
            </a:r>
          </a:p>
          <a:p>
            <a:r>
              <a:rPr lang="en-ZA" dirty="0"/>
              <a:t>Completion of 3HP in routine healthcare settings was greater overall than rates reported from clinical trials, and greater than historically observed using other regimens among reportedly </a:t>
            </a:r>
            <a:r>
              <a:rPr lang="en-ZA" dirty="0" err="1"/>
              <a:t>nonadherent</a:t>
            </a:r>
            <a:r>
              <a:rPr lang="en-ZA" dirty="0"/>
              <a:t> populations. Widespread use of 3HP for LTBI treatment could accelerate elimination of TB disease in the United States.</a:t>
            </a:r>
          </a:p>
          <a:p>
            <a:endParaRPr lang="en-ZA" dirty="0"/>
          </a:p>
        </p:txBody>
      </p:sp>
      <p:sp>
        <p:nvSpPr>
          <p:cNvPr id="4" name="Slide Number Placeholder 3"/>
          <p:cNvSpPr>
            <a:spLocks noGrp="1"/>
          </p:cNvSpPr>
          <p:nvPr>
            <p:ph type="sldNum" sz="quarter" idx="10"/>
          </p:nvPr>
        </p:nvSpPr>
        <p:spPr/>
        <p:txBody>
          <a:bodyPr/>
          <a:lstStyle/>
          <a:p>
            <a:pPr>
              <a:defRPr/>
            </a:pPr>
            <a:fld id="{C95B4D21-C582-49C5-A064-5682DCD045BD}" type="slidenum">
              <a:rPr lang="en-GB" smtClean="0"/>
              <a:pPr>
                <a:defRPr/>
              </a:pPr>
              <a:t>13</a:t>
            </a:fld>
            <a:endParaRPr lang="en-GB"/>
          </a:p>
        </p:txBody>
      </p:sp>
    </p:spTree>
    <p:extLst>
      <p:ext uri="{BB962C8B-B14F-4D97-AF65-F5344CB8AC3E}">
        <p14:creationId xmlns:p14="http://schemas.microsoft.com/office/powerpoint/2010/main" val="4469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ZA" b="1" dirty="0"/>
              <a:t>CONTEXT: </a:t>
            </a:r>
          </a:p>
          <a:p>
            <a:r>
              <a:rPr lang="en-ZA" dirty="0"/>
              <a:t>Latent tuberculosis infection diagnosis and treatment is a strategic priority for eliminating tuberculosis in the U.S. The </a:t>
            </a:r>
            <a:r>
              <a:rPr lang="en-ZA" dirty="0" err="1"/>
              <a:t>Centers</a:t>
            </a:r>
            <a:r>
              <a:rPr lang="en-ZA" dirty="0"/>
              <a:t> for Disease Control and Prevention has recommended the short-course regimen of 3-month isoniazid-</a:t>
            </a:r>
            <a:r>
              <a:rPr lang="en-ZA" dirty="0" err="1"/>
              <a:t>rifapentine</a:t>
            </a:r>
            <a:r>
              <a:rPr lang="en-ZA" dirty="0"/>
              <a:t> administered by directly observed therapy. However, longer-duration regimens remain the most widely prescribed latent tuberculosis infection treatments. Limitation on adoption of 3-month isoniazid-</a:t>
            </a:r>
            <a:r>
              <a:rPr lang="en-ZA" dirty="0" err="1"/>
              <a:t>rifapentine</a:t>
            </a:r>
            <a:r>
              <a:rPr lang="en-ZA" dirty="0"/>
              <a:t> in the U.S. might be because of patients' preference for self-administered therapy, providers' lack of familiarity with 3-month isoniazid-</a:t>
            </a:r>
            <a:r>
              <a:rPr lang="en-ZA" dirty="0" err="1"/>
              <a:t>rifapentine</a:t>
            </a:r>
            <a:r>
              <a:rPr lang="en-ZA" dirty="0"/>
              <a:t>, or lack of resources to support directly observed therapy. This review examines the most recent evidence regarding 3-month isoniazid-</a:t>
            </a:r>
            <a:r>
              <a:rPr lang="en-ZA" dirty="0" err="1"/>
              <a:t>rifapentine's</a:t>
            </a:r>
            <a:r>
              <a:rPr lang="en-ZA" dirty="0"/>
              <a:t> effectiveness, safety, and treatment completion when directly compared with other latent tuberculosis infection regimens primarily comprising 9-month isoniazid treatment.</a:t>
            </a:r>
          </a:p>
          <a:p>
            <a:r>
              <a:rPr lang="en-ZA" b="1" dirty="0"/>
              <a:t>EVIDENCE ACQUISITION: </a:t>
            </a:r>
          </a:p>
          <a:p>
            <a:r>
              <a:rPr lang="en-ZA" dirty="0"/>
              <a:t>Using Community Guide methodology, reviewers identified, evaluated, and summarized available evidence published during January 2006-June 2017. Analysis of the data was completed in 2017.</a:t>
            </a:r>
          </a:p>
          <a:p>
            <a:r>
              <a:rPr lang="en-ZA" b="1" dirty="0"/>
              <a:t>EVIDENCE SYNTHESIS: </a:t>
            </a:r>
          </a:p>
          <a:p>
            <a:r>
              <a:rPr lang="en-ZA" dirty="0"/>
              <a:t>The analysis included 15 unique studies. Three-month isoniazid-</a:t>
            </a:r>
            <a:r>
              <a:rPr lang="en-ZA" dirty="0" err="1"/>
              <a:t>rifapentine</a:t>
            </a:r>
            <a:r>
              <a:rPr lang="en-ZA" dirty="0"/>
              <a:t> was determined to be equal to other latent tuberculosis infection regimens in effectiveness (OR=0.89, 95% CI=0.46, 1.70), and has higher treatment completion (87.5%, 95% CI=83.2%, 91.3%) compared with other latent tuberculosis infection regimens (65.9%, 95% CI=53.5%, 77.3%). Three-month isoniazid-</a:t>
            </a:r>
            <a:r>
              <a:rPr lang="en-ZA" dirty="0" err="1"/>
              <a:t>rifapentine</a:t>
            </a:r>
            <a:r>
              <a:rPr lang="en-ZA" dirty="0"/>
              <a:t> was associated with similar risk to other latent tuberculosis infection regimens for adverse events (relative risk=0.59, 95% CI=0.23, 1.52); discontinuing treatment because of adverse events (relative risk=0.48, 95% CI=0.17, 1.34); and death (relative risk=0.79, 95% CI=0.56, 1.11).</a:t>
            </a:r>
          </a:p>
          <a:p>
            <a:r>
              <a:rPr lang="en-ZA" b="1" dirty="0"/>
              <a:t>CONCLUSIONS: </a:t>
            </a:r>
          </a:p>
          <a:p>
            <a:r>
              <a:rPr lang="en-ZA" dirty="0"/>
              <a:t>The 3-month isoniazid-</a:t>
            </a:r>
            <a:r>
              <a:rPr lang="en-ZA" dirty="0" err="1"/>
              <a:t>rifapentine</a:t>
            </a:r>
            <a:r>
              <a:rPr lang="en-ZA" dirty="0"/>
              <a:t> regimen is as safe and effective as other recommended latent tuberculosis infection regimens and achieves significantly higher treatment completion rates.</a:t>
            </a:r>
          </a:p>
          <a:p>
            <a:endParaRPr lang="en-ZA" dirty="0"/>
          </a:p>
        </p:txBody>
      </p:sp>
      <p:sp>
        <p:nvSpPr>
          <p:cNvPr id="4" name="Slide Number Placeholder 3"/>
          <p:cNvSpPr>
            <a:spLocks noGrp="1"/>
          </p:cNvSpPr>
          <p:nvPr>
            <p:ph type="sldNum" sz="quarter" idx="10"/>
          </p:nvPr>
        </p:nvSpPr>
        <p:spPr/>
        <p:txBody>
          <a:bodyPr/>
          <a:lstStyle/>
          <a:p>
            <a:pPr>
              <a:defRPr/>
            </a:pPr>
            <a:fld id="{C95B4D21-C582-49C5-A064-5682DCD045BD}" type="slidenum">
              <a:rPr lang="en-GB" smtClean="0"/>
              <a:pPr>
                <a:defRPr/>
              </a:pPr>
              <a:t>14</a:t>
            </a:fld>
            <a:endParaRPr lang="en-GB"/>
          </a:p>
        </p:txBody>
      </p:sp>
    </p:spTree>
    <p:extLst>
      <p:ext uri="{BB962C8B-B14F-4D97-AF65-F5344CB8AC3E}">
        <p14:creationId xmlns:p14="http://schemas.microsoft.com/office/powerpoint/2010/main" val="1374896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ZA" b="1" dirty="0"/>
              <a:t>A systematic review of adverse events of </a:t>
            </a:r>
            <a:r>
              <a:rPr lang="en-ZA" b="1" dirty="0" err="1"/>
              <a:t>rifapentine</a:t>
            </a:r>
            <a:r>
              <a:rPr lang="en-ZA" b="1" dirty="0"/>
              <a:t> and isoniazid compared to other treatments for latent tuberculosis infection.</a:t>
            </a:r>
          </a:p>
          <a:p>
            <a:r>
              <a:rPr lang="en-ZA" dirty="0">
                <a:hlinkClick r:id="rId3"/>
              </a:rPr>
              <a:t>Pease C</a:t>
            </a:r>
            <a:r>
              <a:rPr lang="en-ZA" baseline="30000" dirty="0"/>
              <a:t>1</a:t>
            </a:r>
            <a:r>
              <a:rPr lang="en-ZA" dirty="0"/>
              <a:t>, </a:t>
            </a:r>
            <a:r>
              <a:rPr lang="en-ZA" dirty="0">
                <a:hlinkClick r:id="rId4"/>
              </a:rPr>
              <a:t>Hutton B</a:t>
            </a:r>
            <a:r>
              <a:rPr lang="en-ZA" baseline="30000" dirty="0"/>
              <a:t>2,3</a:t>
            </a:r>
            <a:r>
              <a:rPr lang="en-ZA" dirty="0"/>
              <a:t>, </a:t>
            </a:r>
            <a:r>
              <a:rPr lang="en-ZA" dirty="0" err="1">
                <a:hlinkClick r:id="rId5"/>
              </a:rPr>
              <a:t>Yazdi</a:t>
            </a:r>
            <a:r>
              <a:rPr lang="en-ZA" dirty="0">
                <a:hlinkClick r:id="rId5"/>
              </a:rPr>
              <a:t> F</a:t>
            </a:r>
            <a:r>
              <a:rPr lang="en-ZA" baseline="30000" dirty="0"/>
              <a:t>2</a:t>
            </a:r>
            <a:r>
              <a:rPr lang="en-ZA" dirty="0"/>
              <a:t>, </a:t>
            </a:r>
            <a:r>
              <a:rPr lang="en-ZA" dirty="0">
                <a:hlinkClick r:id="rId6"/>
              </a:rPr>
              <a:t>Wolfe D</a:t>
            </a:r>
            <a:r>
              <a:rPr lang="en-ZA" baseline="30000" dirty="0"/>
              <a:t>2</a:t>
            </a:r>
            <a:r>
              <a:rPr lang="en-ZA" dirty="0"/>
              <a:t>, </a:t>
            </a:r>
            <a:r>
              <a:rPr lang="en-ZA" dirty="0">
                <a:hlinkClick r:id="rId7"/>
              </a:rPr>
              <a:t>Hamel C</a:t>
            </a:r>
            <a:r>
              <a:rPr lang="en-ZA" baseline="30000" dirty="0"/>
              <a:t>2</a:t>
            </a:r>
            <a:r>
              <a:rPr lang="en-ZA" dirty="0"/>
              <a:t>, </a:t>
            </a:r>
            <a:r>
              <a:rPr lang="en-ZA" dirty="0" err="1">
                <a:hlinkClick r:id="rId8"/>
              </a:rPr>
              <a:t>Barbeau</a:t>
            </a:r>
            <a:r>
              <a:rPr lang="en-ZA" dirty="0">
                <a:hlinkClick r:id="rId8"/>
              </a:rPr>
              <a:t> P</a:t>
            </a:r>
            <a:r>
              <a:rPr lang="en-ZA" baseline="30000" dirty="0"/>
              <a:t>2</a:t>
            </a:r>
            <a:r>
              <a:rPr lang="en-ZA" dirty="0"/>
              <a:t>, </a:t>
            </a:r>
            <a:r>
              <a:rPr lang="en-ZA" dirty="0">
                <a:hlinkClick r:id="rId9"/>
              </a:rPr>
              <a:t>Skidmore B</a:t>
            </a:r>
            <a:r>
              <a:rPr lang="en-ZA" baseline="30000" dirty="0"/>
              <a:t>2</a:t>
            </a:r>
            <a:r>
              <a:rPr lang="en-ZA" dirty="0"/>
              <a:t>, </a:t>
            </a:r>
            <a:r>
              <a:rPr lang="en-ZA" dirty="0">
                <a:hlinkClick r:id="rId10"/>
              </a:rPr>
              <a:t>Alvarez GG</a:t>
            </a:r>
            <a:r>
              <a:rPr lang="en-ZA" baseline="30000" dirty="0"/>
              <a:t>1,2,4</a:t>
            </a:r>
            <a:r>
              <a:rPr lang="en-ZA" dirty="0"/>
              <a:t>.</a:t>
            </a:r>
          </a:p>
          <a:p>
            <a:r>
              <a:rPr lang="en-ZA" b="1" dirty="0">
                <a:effectLst/>
                <a:hlinkClick r:id="rId11" tooltip="Open/close author information list"/>
              </a:rPr>
              <a:t>Author information</a:t>
            </a:r>
            <a:endParaRPr lang="en-ZA" b="1" dirty="0">
              <a:effectLst/>
            </a:endParaRPr>
          </a:p>
          <a:p>
            <a:r>
              <a:rPr lang="en-ZA" dirty="0">
                <a:effectLst/>
              </a:rPr>
              <a:t>1Ottawa Hospital, Ottawa, Canada.2Ottawa Hospital Research Institute, Ottawa, Canada.3Public Health and Preventive Medicine, Ottawa University School of Epidemiology, Ottawa, Canada.4Ottawa University Faculty of Medicine, Ottawa, Canada.</a:t>
            </a:r>
          </a:p>
          <a:p>
            <a:r>
              <a:rPr lang="en-ZA" b="1" dirty="0"/>
              <a:t>Abstract</a:t>
            </a:r>
          </a:p>
          <a:p>
            <a:r>
              <a:rPr lang="en-ZA" b="1" dirty="0"/>
              <a:t>PURPOSE: </a:t>
            </a:r>
          </a:p>
          <a:p>
            <a:r>
              <a:rPr lang="en-ZA" dirty="0"/>
              <a:t>Tuberculosis (TB) remains a common cause of death globally. A regimen of 12 doses of isoniazid (INH) and </a:t>
            </a:r>
            <a:r>
              <a:rPr lang="en-ZA" dirty="0" err="1"/>
              <a:t>rifapentine</a:t>
            </a:r>
            <a:r>
              <a:rPr lang="en-ZA" dirty="0"/>
              <a:t> given once weekly (INH/RPT-3) has recently been recommended by the World Health Organization for the treatment of latent TB infection (LTBI). We aimed to determine whether the INH/RPT-3 regimen had similar or lesser rates of adverse events compared to other LTBI regimens, namely INH for 9 months, INH for 6 months, </a:t>
            </a:r>
            <a:r>
              <a:rPr lang="en-ZA" dirty="0" err="1"/>
              <a:t>rifampin</a:t>
            </a:r>
            <a:r>
              <a:rPr lang="en-ZA" dirty="0"/>
              <a:t> for 3 to 4 months, and </a:t>
            </a:r>
            <a:r>
              <a:rPr lang="en-ZA" dirty="0" err="1"/>
              <a:t>rifampin</a:t>
            </a:r>
            <a:r>
              <a:rPr lang="en-ZA" dirty="0"/>
              <a:t> plus INH for 3 to 4 months.</a:t>
            </a:r>
          </a:p>
          <a:p>
            <a:r>
              <a:rPr lang="en-ZA" b="1" dirty="0"/>
              <a:t>METHODS: </a:t>
            </a:r>
          </a:p>
          <a:p>
            <a:r>
              <a:rPr lang="en-ZA" dirty="0"/>
              <a:t>We searched MEDLINE, </a:t>
            </a:r>
            <a:r>
              <a:rPr lang="en-ZA" dirty="0" err="1"/>
              <a:t>Embase</a:t>
            </a:r>
            <a:r>
              <a:rPr lang="en-ZA" dirty="0"/>
              <a:t>, CENTRAL, PubMed, ICTRP, clinicaltrials.gov, and Canadian Agency for Drugs and Technologies in Health's Gray Matters Light for randomized, </a:t>
            </a:r>
            <a:r>
              <a:rPr lang="en-ZA" dirty="0" err="1"/>
              <a:t>postmarketing</a:t>
            </a:r>
            <a:r>
              <a:rPr lang="en-ZA" dirty="0"/>
              <a:t>, and comparative nonrandomized studies of patients with confirmed LTBI that reported the frequency of at least 1 adverse event of relevance for a regimen of interest. The search included studies published until March 2017. The frequencies of adverse events were extracted and are presented descriptively.</a:t>
            </a:r>
          </a:p>
          <a:p>
            <a:r>
              <a:rPr lang="en-ZA" b="1" dirty="0"/>
              <a:t>RESULTS: </a:t>
            </a:r>
          </a:p>
          <a:p>
            <a:r>
              <a:rPr lang="en-ZA" dirty="0"/>
              <a:t>Data from 23 randomized and 55 nonrandomized studies were included. Although inconsistent event reporting and high heterogeneity limited comparisons, the adverse event profile of INH/RPT-3 appeared generally </a:t>
            </a:r>
            <a:r>
              <a:rPr lang="en-ZA" dirty="0" err="1"/>
              <a:t>favorable</a:t>
            </a:r>
            <a:r>
              <a:rPr lang="en-ZA" dirty="0"/>
              <a:t>. Flu-like reactions were reported with an increased frequency and hepatotoxicity with a lower frequency than standard treatment.</a:t>
            </a:r>
          </a:p>
          <a:p>
            <a:r>
              <a:rPr lang="en-ZA" b="1" dirty="0"/>
              <a:t>CONCLUSIONS: </a:t>
            </a:r>
          </a:p>
          <a:p>
            <a:r>
              <a:rPr lang="en-ZA" dirty="0"/>
              <a:t>While INH/RPT-3 had an overall low frequency of adverse events compared to INH monotherapy, reporting of adverse events for many regimens was limited meaning results should be interpreted cautiously. Future studies of LTBI treatment would benefit from more complete collection and reporting of adverse events and more consistent definitions of hepatotoxicity.</a:t>
            </a:r>
          </a:p>
          <a:p>
            <a:endParaRPr lang="en-ZA" dirty="0"/>
          </a:p>
        </p:txBody>
      </p:sp>
      <p:sp>
        <p:nvSpPr>
          <p:cNvPr id="4" name="Slide Number Placeholder 3"/>
          <p:cNvSpPr>
            <a:spLocks noGrp="1"/>
          </p:cNvSpPr>
          <p:nvPr>
            <p:ph type="sldNum" sz="quarter" idx="10"/>
          </p:nvPr>
        </p:nvSpPr>
        <p:spPr/>
        <p:txBody>
          <a:bodyPr/>
          <a:lstStyle/>
          <a:p>
            <a:pPr>
              <a:defRPr/>
            </a:pPr>
            <a:fld id="{C95B4D21-C582-49C5-A064-5682DCD045BD}" type="slidenum">
              <a:rPr lang="en-GB" smtClean="0"/>
              <a:pPr>
                <a:defRPr/>
              </a:pPr>
              <a:t>15</a:t>
            </a:fld>
            <a:endParaRPr lang="en-GB"/>
          </a:p>
        </p:txBody>
      </p:sp>
    </p:spTree>
    <p:extLst>
      <p:ext uri="{BB962C8B-B14F-4D97-AF65-F5344CB8AC3E}">
        <p14:creationId xmlns:p14="http://schemas.microsoft.com/office/powerpoint/2010/main" val="92976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3981" indent="-1373981">
              <a:buNone/>
            </a:pPr>
            <a:r>
              <a:rPr lang="en-US" sz="1200" b="1" u="sng" dirty="0" smtClean="0"/>
              <a:t>Regimens</a:t>
            </a:r>
            <a:r>
              <a:rPr lang="en-US" sz="1200" dirty="0" smtClean="0"/>
              <a:t>:	Group 1A:  DTG 50mg daily + TDF/FTC +3HP (900/900) </a:t>
            </a:r>
            <a:r>
              <a:rPr lang="en-US" sz="1200" dirty="0" smtClean="0">
                <a:sym typeface="Wingdings" panose="05000000000000000000" pitchFamily="2" charset="2"/>
              </a:rPr>
              <a:t> interim analysis</a:t>
            </a:r>
            <a:endParaRPr lang="en-US" sz="1200" dirty="0" smtClean="0"/>
          </a:p>
          <a:p>
            <a:pPr marL="1373981" indent="-1373981">
              <a:buNone/>
            </a:pPr>
            <a:r>
              <a:rPr lang="en-US" sz="1200" dirty="0" smtClean="0"/>
              <a:t>	Group 1B and 2:  DTG, dose TBD, + TDF/FTC + 3HP</a:t>
            </a:r>
          </a:p>
          <a:p>
            <a:pPr marL="1373981" indent="-1373981">
              <a:buNone/>
            </a:pPr>
            <a:r>
              <a:rPr lang="en-US" sz="1200" b="1" u="sng" dirty="0" smtClean="0"/>
              <a:t>Timeline</a:t>
            </a:r>
            <a:r>
              <a:rPr lang="en-US" sz="1200" dirty="0" smtClean="0"/>
              <a:t>: 	DTG + TDF/FTC daily x 8 weeks (EFV washout) </a:t>
            </a:r>
          </a:p>
          <a:p>
            <a:pPr marL="1373981" indent="-1373981">
              <a:buNone/>
            </a:pPr>
            <a:r>
              <a:rPr lang="en-US" sz="1200" dirty="0" smtClean="0"/>
              <a:t>	DTG + TDF/FTC daily + HP weekly x 12 weeks </a:t>
            </a:r>
          </a:p>
          <a:p>
            <a:pPr marL="1373981" indent="-1373981">
              <a:buNone/>
            </a:pPr>
            <a:r>
              <a:rPr lang="en-US" sz="1200" dirty="0" smtClean="0"/>
              <a:t>	Post-treatment DTG access 12 months</a:t>
            </a:r>
          </a:p>
          <a:p>
            <a:pPr marL="1373981" indent="-1373981">
              <a:buNone/>
            </a:pPr>
            <a:r>
              <a:rPr lang="en-US" sz="1200" b="1" u="sng" dirty="0" smtClean="0"/>
              <a:t>Sample size</a:t>
            </a:r>
            <a:r>
              <a:rPr lang="en-US" sz="1200" dirty="0" smtClean="0"/>
              <a:t>: 	60 (30 in Group 1 (12 in 1A, 18 in 1B), 30 in Group 2)</a:t>
            </a:r>
          </a:p>
          <a:p>
            <a:endParaRPr lang="en-ZA" dirty="0"/>
          </a:p>
        </p:txBody>
      </p:sp>
      <p:sp>
        <p:nvSpPr>
          <p:cNvPr id="4" name="Slide Number Placeholder 3"/>
          <p:cNvSpPr>
            <a:spLocks noGrp="1"/>
          </p:cNvSpPr>
          <p:nvPr>
            <p:ph type="sldNum" sz="quarter" idx="10"/>
          </p:nvPr>
        </p:nvSpPr>
        <p:spPr/>
        <p:txBody>
          <a:bodyPr/>
          <a:lstStyle/>
          <a:p>
            <a:pPr>
              <a:defRPr/>
            </a:pPr>
            <a:fld id="{C95B4D21-C582-49C5-A064-5682DCD045BD}" type="slidenum">
              <a:rPr lang="en-GB" smtClean="0"/>
              <a:pPr>
                <a:defRPr/>
              </a:pPr>
              <a:t>16</a:t>
            </a:fld>
            <a:endParaRPr lang="en-GB"/>
          </a:p>
        </p:txBody>
      </p:sp>
    </p:spTree>
    <p:extLst>
      <p:ext uri="{BB962C8B-B14F-4D97-AF65-F5344CB8AC3E}">
        <p14:creationId xmlns:p14="http://schemas.microsoft.com/office/powerpoint/2010/main" val="48200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ZA" dirty="0"/>
          </a:p>
          <a:p>
            <a:r>
              <a:rPr lang="en-ZA" dirty="0">
                <a:hlinkClick r:id="rId3" tooltip="Annals of internal medicine."/>
              </a:rPr>
              <a:t>Ann Intern Med.</a:t>
            </a:r>
            <a:r>
              <a:rPr lang="en-ZA" dirty="0"/>
              <a:t> 2017 Nov 21;167(10):689-697. </a:t>
            </a:r>
            <a:r>
              <a:rPr lang="en-ZA" dirty="0" err="1"/>
              <a:t>doi</a:t>
            </a:r>
            <a:r>
              <a:rPr lang="en-ZA" dirty="0"/>
              <a:t>: 10.7326/M17-1150. </a:t>
            </a:r>
            <a:r>
              <a:rPr lang="en-ZA" dirty="0" err="1"/>
              <a:t>Epub</a:t>
            </a:r>
            <a:r>
              <a:rPr lang="en-ZA" dirty="0"/>
              <a:t> 2017 Nov 7.</a:t>
            </a:r>
          </a:p>
          <a:p>
            <a:r>
              <a:rPr lang="en-ZA" b="1" dirty="0"/>
              <a:t>Self-administered Versus Directly Observed Once-Weekly Isoniazid and </a:t>
            </a:r>
            <a:r>
              <a:rPr lang="en-ZA" b="1" dirty="0" err="1"/>
              <a:t>Rifapentine</a:t>
            </a:r>
            <a:r>
              <a:rPr lang="en-ZA" b="1" dirty="0"/>
              <a:t> Treatment of Latent Tuberculosis Infection: A Randomized Trial.</a:t>
            </a:r>
          </a:p>
          <a:p>
            <a:r>
              <a:rPr lang="en-ZA" dirty="0" err="1">
                <a:hlinkClick r:id="rId4"/>
              </a:rPr>
              <a:t>Belknap</a:t>
            </a:r>
            <a:r>
              <a:rPr lang="en-ZA" dirty="0">
                <a:hlinkClick r:id="rId4"/>
              </a:rPr>
              <a:t> R</a:t>
            </a:r>
            <a:r>
              <a:rPr lang="en-ZA" baseline="30000" dirty="0"/>
              <a:t>1</a:t>
            </a:r>
            <a:r>
              <a:rPr lang="en-ZA" dirty="0"/>
              <a:t>, </a:t>
            </a:r>
            <a:r>
              <a:rPr lang="en-ZA" dirty="0">
                <a:hlinkClick r:id="rId5"/>
              </a:rPr>
              <a:t>Holland D</a:t>
            </a:r>
            <a:r>
              <a:rPr lang="en-ZA" baseline="30000" dirty="0"/>
              <a:t>1</a:t>
            </a:r>
            <a:r>
              <a:rPr lang="en-ZA" dirty="0"/>
              <a:t>, </a:t>
            </a:r>
            <a:r>
              <a:rPr lang="en-ZA" dirty="0">
                <a:hlinkClick r:id="rId6"/>
              </a:rPr>
              <a:t>Feng PJ</a:t>
            </a:r>
            <a:r>
              <a:rPr lang="en-ZA" baseline="30000" dirty="0"/>
              <a:t>1</a:t>
            </a:r>
            <a:r>
              <a:rPr lang="en-ZA" dirty="0"/>
              <a:t>, </a:t>
            </a:r>
            <a:r>
              <a:rPr lang="en-ZA" dirty="0">
                <a:hlinkClick r:id="rId7"/>
              </a:rPr>
              <a:t>Millet JP</a:t>
            </a:r>
            <a:r>
              <a:rPr lang="en-ZA" baseline="30000" dirty="0"/>
              <a:t>1</a:t>
            </a:r>
            <a:r>
              <a:rPr lang="en-ZA" dirty="0"/>
              <a:t>, </a:t>
            </a:r>
            <a:r>
              <a:rPr lang="en-ZA" dirty="0" err="1">
                <a:hlinkClick r:id="rId8"/>
              </a:rPr>
              <a:t>Caylà</a:t>
            </a:r>
            <a:r>
              <a:rPr lang="en-ZA" dirty="0">
                <a:hlinkClick r:id="rId8"/>
              </a:rPr>
              <a:t> JA</a:t>
            </a:r>
            <a:r>
              <a:rPr lang="en-ZA" baseline="30000" dirty="0"/>
              <a:t>1</a:t>
            </a:r>
            <a:r>
              <a:rPr lang="en-ZA" dirty="0"/>
              <a:t>, </a:t>
            </a:r>
            <a:r>
              <a:rPr lang="en-ZA" dirty="0">
                <a:hlinkClick r:id="rId9"/>
              </a:rPr>
              <a:t>Martinson NA</a:t>
            </a:r>
            <a:r>
              <a:rPr lang="en-ZA" baseline="30000" dirty="0"/>
              <a:t>1</a:t>
            </a:r>
            <a:r>
              <a:rPr lang="en-ZA" dirty="0"/>
              <a:t>, </a:t>
            </a:r>
            <a:r>
              <a:rPr lang="en-ZA" dirty="0">
                <a:hlinkClick r:id="rId10"/>
              </a:rPr>
              <a:t>Wright A</a:t>
            </a:r>
            <a:r>
              <a:rPr lang="en-ZA" baseline="30000" dirty="0"/>
              <a:t>1</a:t>
            </a:r>
            <a:r>
              <a:rPr lang="en-ZA" dirty="0"/>
              <a:t>, </a:t>
            </a:r>
            <a:r>
              <a:rPr lang="en-ZA" dirty="0">
                <a:hlinkClick r:id="rId11"/>
              </a:rPr>
              <a:t>Chen MP</a:t>
            </a:r>
            <a:r>
              <a:rPr lang="en-ZA" baseline="30000" dirty="0"/>
              <a:t>1</a:t>
            </a:r>
            <a:r>
              <a:rPr lang="en-ZA" dirty="0"/>
              <a:t>, </a:t>
            </a:r>
            <a:r>
              <a:rPr lang="en-ZA" dirty="0">
                <a:hlinkClick r:id="rId12"/>
              </a:rPr>
              <a:t>Moro RN</a:t>
            </a:r>
            <a:r>
              <a:rPr lang="en-ZA" baseline="30000" dirty="0"/>
              <a:t>1</a:t>
            </a:r>
            <a:r>
              <a:rPr lang="en-ZA" dirty="0"/>
              <a:t>, </a:t>
            </a:r>
            <a:r>
              <a:rPr lang="en-ZA" dirty="0">
                <a:hlinkClick r:id="rId13"/>
              </a:rPr>
              <a:t>Scott NA</a:t>
            </a:r>
            <a:r>
              <a:rPr lang="en-ZA" baseline="30000" dirty="0"/>
              <a:t>1</a:t>
            </a:r>
            <a:r>
              <a:rPr lang="en-ZA" dirty="0"/>
              <a:t>, </a:t>
            </a:r>
            <a:r>
              <a:rPr lang="en-ZA" dirty="0">
                <a:hlinkClick r:id="rId14"/>
              </a:rPr>
              <a:t>Arevalo B</a:t>
            </a:r>
            <a:r>
              <a:rPr lang="en-ZA" baseline="30000" dirty="0"/>
              <a:t>1</a:t>
            </a:r>
            <a:r>
              <a:rPr lang="en-ZA" dirty="0"/>
              <a:t>, </a:t>
            </a:r>
            <a:r>
              <a:rPr lang="en-ZA" dirty="0" err="1">
                <a:hlinkClick r:id="rId15"/>
              </a:rPr>
              <a:t>Miró</a:t>
            </a:r>
            <a:r>
              <a:rPr lang="en-ZA" dirty="0">
                <a:hlinkClick r:id="rId15"/>
              </a:rPr>
              <a:t> JM</a:t>
            </a:r>
            <a:r>
              <a:rPr lang="en-ZA" baseline="30000" dirty="0"/>
              <a:t>1</a:t>
            </a:r>
            <a:r>
              <a:rPr lang="en-ZA" dirty="0"/>
              <a:t>, </a:t>
            </a:r>
            <a:r>
              <a:rPr lang="en-ZA" dirty="0" err="1">
                <a:hlinkClick r:id="rId16"/>
              </a:rPr>
              <a:t>Villarino</a:t>
            </a:r>
            <a:r>
              <a:rPr lang="en-ZA" dirty="0">
                <a:hlinkClick r:id="rId16"/>
              </a:rPr>
              <a:t> ME</a:t>
            </a:r>
            <a:r>
              <a:rPr lang="en-ZA" baseline="30000" dirty="0"/>
              <a:t>1</a:t>
            </a:r>
            <a:r>
              <a:rPr lang="en-ZA" dirty="0"/>
              <a:t>, </a:t>
            </a:r>
            <a:r>
              <a:rPr lang="en-ZA" dirty="0">
                <a:hlinkClick r:id="rId17"/>
              </a:rPr>
              <a:t>Weiner M</a:t>
            </a:r>
            <a:r>
              <a:rPr lang="en-ZA" baseline="30000" dirty="0"/>
              <a:t>1</a:t>
            </a:r>
            <a:r>
              <a:rPr lang="en-ZA" dirty="0"/>
              <a:t>, </a:t>
            </a:r>
            <a:r>
              <a:rPr lang="en-ZA" dirty="0" err="1">
                <a:hlinkClick r:id="rId18"/>
              </a:rPr>
              <a:t>Borisov</a:t>
            </a:r>
            <a:r>
              <a:rPr lang="en-ZA" dirty="0">
                <a:hlinkClick r:id="rId18"/>
              </a:rPr>
              <a:t> AS</a:t>
            </a:r>
            <a:r>
              <a:rPr lang="en-ZA" baseline="30000" dirty="0"/>
              <a:t>1</a:t>
            </a:r>
            <a:r>
              <a:rPr lang="en-ZA" dirty="0"/>
              <a:t>; </a:t>
            </a:r>
            <a:r>
              <a:rPr lang="en-ZA" dirty="0">
                <a:hlinkClick r:id="rId19"/>
              </a:rPr>
              <a:t>TB Trials Consortium </a:t>
            </a:r>
            <a:r>
              <a:rPr lang="en-ZA" dirty="0" err="1">
                <a:hlinkClick r:id="rId19"/>
              </a:rPr>
              <a:t>iAdhere</a:t>
            </a:r>
            <a:r>
              <a:rPr lang="en-ZA" dirty="0">
                <a:hlinkClick r:id="rId19"/>
              </a:rPr>
              <a:t> Study Team</a:t>
            </a:r>
            <a:r>
              <a:rPr lang="en-ZA" dirty="0"/>
              <a:t>.</a:t>
            </a:r>
          </a:p>
          <a:p>
            <a:r>
              <a:rPr lang="en-ZA" b="1" dirty="0">
                <a:effectLst/>
                <a:hlinkClick r:id="rId3" tooltip="Open/close author information list"/>
              </a:rPr>
              <a:t>Author information</a:t>
            </a:r>
            <a:endParaRPr lang="en-ZA" b="1" dirty="0">
              <a:effectLst/>
            </a:endParaRPr>
          </a:p>
          <a:p>
            <a:r>
              <a:rPr lang="en-ZA" dirty="0">
                <a:effectLst/>
              </a:rPr>
              <a:t>1From Denver Health and Hospital Authority and the University of Colorado Health Sciences </a:t>
            </a:r>
            <a:r>
              <a:rPr lang="en-ZA" dirty="0" err="1">
                <a:effectLst/>
              </a:rPr>
              <a:t>Center</a:t>
            </a:r>
            <a:r>
              <a:rPr lang="en-ZA" dirty="0">
                <a:effectLst/>
              </a:rPr>
              <a:t>, Denver, Colorado; Emory University and Fulton County Department of Health and Wellness, Atlanta, Georgia; </a:t>
            </a:r>
            <a:r>
              <a:rPr lang="en-ZA" dirty="0" err="1">
                <a:effectLst/>
              </a:rPr>
              <a:t>Centers</a:t>
            </a:r>
            <a:r>
              <a:rPr lang="en-ZA" dirty="0">
                <a:effectLst/>
              </a:rPr>
              <a:t> for Disease Control and Prevention, Atlanta, Georgia; Public Health Agency of Barcelona and CIBER de </a:t>
            </a:r>
            <a:r>
              <a:rPr lang="en-ZA" dirty="0" err="1">
                <a:effectLst/>
              </a:rPr>
              <a:t>Epidemiología</a:t>
            </a:r>
            <a:r>
              <a:rPr lang="en-ZA" dirty="0">
                <a:effectLst/>
              </a:rPr>
              <a:t> y </a:t>
            </a:r>
            <a:r>
              <a:rPr lang="en-ZA" dirty="0" err="1">
                <a:effectLst/>
              </a:rPr>
              <a:t>Salud</a:t>
            </a:r>
            <a:r>
              <a:rPr lang="en-ZA" dirty="0">
                <a:effectLst/>
              </a:rPr>
              <a:t> </a:t>
            </a:r>
            <a:r>
              <a:rPr lang="en-ZA" dirty="0" err="1">
                <a:effectLst/>
              </a:rPr>
              <a:t>Pública</a:t>
            </a:r>
            <a:r>
              <a:rPr lang="en-ZA" dirty="0">
                <a:effectLst/>
              </a:rPr>
              <a:t>, Barcelona, Spain; University of the Witwatersrand, Johannesburg, South Africa; Vanderbilt University, Nashville, Tennessee; </a:t>
            </a:r>
            <a:r>
              <a:rPr lang="en-ZA" dirty="0" err="1">
                <a:effectLst/>
              </a:rPr>
              <a:t>Westat</a:t>
            </a:r>
            <a:r>
              <a:rPr lang="en-ZA" dirty="0">
                <a:effectLst/>
              </a:rPr>
              <a:t>, Fort Lauderdale, Florida; University of Barcelona, Barcelona, Spain; and University of Texas Health Science </a:t>
            </a:r>
            <a:r>
              <a:rPr lang="en-ZA" dirty="0" err="1">
                <a:effectLst/>
              </a:rPr>
              <a:t>Center</a:t>
            </a:r>
            <a:r>
              <a:rPr lang="en-ZA" dirty="0">
                <a:effectLst/>
              </a:rPr>
              <a:t> and Veterans Administration Medical </a:t>
            </a:r>
            <a:r>
              <a:rPr lang="en-ZA" dirty="0" err="1">
                <a:effectLst/>
              </a:rPr>
              <a:t>Center</a:t>
            </a:r>
            <a:r>
              <a:rPr lang="en-ZA" dirty="0">
                <a:effectLst/>
              </a:rPr>
              <a:t>, San Antonio, Texas.</a:t>
            </a:r>
          </a:p>
          <a:p>
            <a:r>
              <a:rPr lang="en-ZA" b="1" dirty="0"/>
              <a:t>Abstract</a:t>
            </a:r>
          </a:p>
          <a:p>
            <a:r>
              <a:rPr lang="en-ZA" b="1" dirty="0"/>
              <a:t>Background: </a:t>
            </a:r>
          </a:p>
          <a:p>
            <a:r>
              <a:rPr lang="en-ZA" dirty="0"/>
              <a:t>Expanding latent tuberculosis treatment is important to decrease active disease globally. Once-weekly isoniazid and </a:t>
            </a:r>
            <a:r>
              <a:rPr lang="en-ZA" dirty="0" err="1"/>
              <a:t>rifapentine</a:t>
            </a:r>
            <a:r>
              <a:rPr lang="en-ZA" dirty="0"/>
              <a:t> for 12 doses is effective but limited by requiring direct observation.</a:t>
            </a:r>
          </a:p>
          <a:p>
            <a:r>
              <a:rPr lang="en-ZA" b="1" dirty="0"/>
              <a:t>Objective: </a:t>
            </a:r>
          </a:p>
          <a:p>
            <a:r>
              <a:rPr lang="en-ZA" dirty="0"/>
              <a:t>To compare treatment completion and safety of once-weekly isoniazid and </a:t>
            </a:r>
            <a:r>
              <a:rPr lang="en-ZA" dirty="0" err="1"/>
              <a:t>rifapentine</a:t>
            </a:r>
            <a:r>
              <a:rPr lang="en-ZA" dirty="0"/>
              <a:t> by self-administration versus direct observation.</a:t>
            </a:r>
          </a:p>
          <a:p>
            <a:r>
              <a:rPr lang="en-ZA" b="1" dirty="0"/>
              <a:t>Design: </a:t>
            </a:r>
          </a:p>
          <a:p>
            <a:r>
              <a:rPr lang="en-ZA" dirty="0"/>
              <a:t>An open-label, phase 4 randomized clinical trial designed as a </a:t>
            </a:r>
            <a:r>
              <a:rPr lang="en-ZA" dirty="0" err="1"/>
              <a:t>noninferiority</a:t>
            </a:r>
            <a:r>
              <a:rPr lang="en-ZA" dirty="0"/>
              <a:t> study with a 15% margin. Seventy-five percent or more of study patients were enrolled from the United States for a </a:t>
            </a:r>
            <a:r>
              <a:rPr lang="en-ZA" dirty="0" err="1"/>
              <a:t>prespecified</a:t>
            </a:r>
            <a:r>
              <a:rPr lang="en-ZA" dirty="0"/>
              <a:t> subgroup analysis. (ClinicalTrials.gov: </a:t>
            </a:r>
            <a:r>
              <a:rPr lang="en-ZA" dirty="0">
                <a:hlinkClick r:id="rId20" tooltip="See in ClinicalTrials.gov"/>
              </a:rPr>
              <a:t>NCT01582711</a:t>
            </a:r>
            <a:r>
              <a:rPr lang="en-ZA" dirty="0"/>
              <a:t>).</a:t>
            </a:r>
          </a:p>
          <a:p>
            <a:r>
              <a:rPr lang="en-ZA" b="1" dirty="0"/>
              <a:t>Setting: </a:t>
            </a:r>
          </a:p>
          <a:p>
            <a:r>
              <a:rPr lang="en-ZA" dirty="0"/>
              <a:t>Outpatient tuberculosis clinics in the United States, Spain, Hong Kong, and South Africa.</a:t>
            </a:r>
          </a:p>
          <a:p>
            <a:r>
              <a:rPr lang="en-ZA" b="1" dirty="0"/>
              <a:t>Participants: </a:t>
            </a:r>
          </a:p>
          <a:p>
            <a:r>
              <a:rPr lang="en-ZA" dirty="0"/>
              <a:t>1002 adults (aged ≥18 years) recommended for treatment of latent tuberculosis infection.</a:t>
            </a:r>
          </a:p>
          <a:p>
            <a:r>
              <a:rPr lang="en-ZA" b="1" dirty="0"/>
              <a:t>Intervention: </a:t>
            </a:r>
          </a:p>
          <a:p>
            <a:r>
              <a:rPr lang="en-ZA" dirty="0"/>
              <a:t>Participants received once-weekly isoniazid and </a:t>
            </a:r>
            <a:r>
              <a:rPr lang="en-ZA" dirty="0" err="1"/>
              <a:t>rifapentine</a:t>
            </a:r>
            <a:r>
              <a:rPr lang="en-ZA" dirty="0"/>
              <a:t> by direct observation, self-administration with monthly monitoring, or self-administration with weekly text message reminders and monthly monitoring.</a:t>
            </a:r>
          </a:p>
          <a:p>
            <a:r>
              <a:rPr lang="en-ZA" b="1" dirty="0"/>
              <a:t>Measurements: </a:t>
            </a:r>
          </a:p>
          <a:p>
            <a:r>
              <a:rPr lang="en-ZA" dirty="0"/>
              <a:t>The primary outcome was treatment completion, defined as 11 or more doses within 16 weeks and measured using clinical documentation and pill counts for direct observation, and self-reports, pill counts, and medication event-monitoring devices for self-administration. The main secondary outcome was adverse events.</a:t>
            </a:r>
          </a:p>
          <a:p>
            <a:r>
              <a:rPr lang="en-ZA" b="1" dirty="0"/>
              <a:t>Results: </a:t>
            </a:r>
          </a:p>
          <a:p>
            <a:r>
              <a:rPr lang="en-ZA" dirty="0"/>
              <a:t>Median age was 36 years, 48% of participants were women, and 77% were enrolled at the U.S. sites. Treatment completion was 87.2% (95% CI, 83.1% to 90.5%) in the direct-observation group, 74.0% (CI, 68.9% to 78.6%) in the self-administration group, and 76.4% (CI, 71.3% to 80.8%) in the self-administration-with-reminders group. In the United States, treatment completion was 85.4% (CI, 80.4% to 89.4%), 77.9% (CI, 72.7% to 82.6%), and 76.7% (CI, 70.9% to 81.7%), respectively. Self-administered therapy without reminders was </a:t>
            </a:r>
            <a:r>
              <a:rPr lang="en-ZA" dirty="0" err="1"/>
              <a:t>noninferior</a:t>
            </a:r>
            <a:r>
              <a:rPr lang="en-ZA" dirty="0"/>
              <a:t> to direct observation in the United States; no other comparisons met </a:t>
            </a:r>
            <a:r>
              <a:rPr lang="en-ZA" dirty="0" err="1"/>
              <a:t>noninferiority</a:t>
            </a:r>
            <a:r>
              <a:rPr lang="en-ZA" dirty="0"/>
              <a:t> criteria. A few drug-related adverse events occurred and were similar across groups.</a:t>
            </a:r>
          </a:p>
          <a:p>
            <a:r>
              <a:rPr lang="en-ZA" b="1" dirty="0"/>
              <a:t>Limitation: </a:t>
            </a:r>
          </a:p>
          <a:p>
            <a:r>
              <a:rPr lang="en-ZA" dirty="0"/>
              <a:t>Persons with latent tuberculosis infection enrolled in South Africa would not routinely be treated programmatically.</a:t>
            </a:r>
          </a:p>
          <a:p>
            <a:r>
              <a:rPr lang="en-ZA" b="1" dirty="0"/>
              <a:t>Conclusion: </a:t>
            </a:r>
          </a:p>
          <a:p>
            <a:r>
              <a:rPr lang="en-ZA" dirty="0"/>
              <a:t>These results support using self-administered, once-weekly isoniazid and </a:t>
            </a:r>
            <a:r>
              <a:rPr lang="en-ZA" dirty="0" err="1"/>
              <a:t>rifapentine</a:t>
            </a:r>
            <a:r>
              <a:rPr lang="en-ZA" dirty="0"/>
              <a:t> to treat latent tuberculosis infection in the United States, and such treatment could be considered in similar settings when direct observation is not feasible.</a:t>
            </a:r>
          </a:p>
          <a:p>
            <a:endParaRPr lang="en-ZA" dirty="0"/>
          </a:p>
        </p:txBody>
      </p:sp>
      <p:sp>
        <p:nvSpPr>
          <p:cNvPr id="4" name="Slide Number Placeholder 3"/>
          <p:cNvSpPr>
            <a:spLocks noGrp="1"/>
          </p:cNvSpPr>
          <p:nvPr>
            <p:ph type="sldNum" sz="quarter" idx="10"/>
          </p:nvPr>
        </p:nvSpPr>
        <p:spPr/>
        <p:txBody>
          <a:bodyPr/>
          <a:lstStyle/>
          <a:p>
            <a:pPr>
              <a:defRPr/>
            </a:pPr>
            <a:fld id="{C95B4D21-C582-49C5-A064-5682DCD045BD}" type="slidenum">
              <a:rPr lang="en-GB" smtClean="0"/>
              <a:pPr>
                <a:defRPr/>
              </a:pPr>
              <a:t>18</a:t>
            </a:fld>
            <a:endParaRPr lang="en-GB"/>
          </a:p>
        </p:txBody>
      </p:sp>
    </p:spTree>
    <p:extLst>
      <p:ext uri="{BB962C8B-B14F-4D97-AF65-F5344CB8AC3E}">
        <p14:creationId xmlns:p14="http://schemas.microsoft.com/office/powerpoint/2010/main" val="4066048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ZA" sz="1200" b="1" i="0" u="none" strike="noStrike" kern="1200" baseline="0" dirty="0">
                <a:solidFill>
                  <a:schemeClr val="tx1"/>
                </a:solidFill>
                <a:latin typeface="Arial" charset="0"/>
                <a:ea typeface="+mn-ea"/>
                <a:cs typeface="+mn-cs"/>
              </a:rPr>
              <a:t>Scaling up DS - and DR -TB preventive</a:t>
            </a:r>
          </a:p>
          <a:p>
            <a:r>
              <a:rPr lang="en-ZA" sz="1200" b="1" i="0" u="none" strike="noStrike" kern="1200" baseline="0" dirty="0">
                <a:solidFill>
                  <a:schemeClr val="tx1"/>
                </a:solidFill>
                <a:latin typeface="Arial" charset="0"/>
                <a:ea typeface="+mn-ea"/>
                <a:cs typeface="+mn-cs"/>
              </a:rPr>
              <a:t>therapy in Karachi: adverse events and</a:t>
            </a:r>
          </a:p>
          <a:p>
            <a:r>
              <a:rPr lang="en-ZA" sz="1200" b="1" i="0" u="none" strike="noStrike" kern="1200" baseline="0" dirty="0">
                <a:solidFill>
                  <a:schemeClr val="tx1"/>
                </a:solidFill>
                <a:latin typeface="Arial" charset="0"/>
                <a:ea typeface="+mn-ea"/>
                <a:cs typeface="+mn-cs"/>
              </a:rPr>
              <a:t>keeping patients on treatment</a:t>
            </a:r>
          </a:p>
          <a:p>
            <a:r>
              <a:rPr lang="en-ZA" sz="1200" b="0" i="0" u="none" strike="noStrike" kern="1200" baseline="0" dirty="0">
                <a:solidFill>
                  <a:schemeClr val="tx1"/>
                </a:solidFill>
                <a:latin typeface="Arial" charset="0"/>
                <a:ea typeface="+mn-ea"/>
                <a:cs typeface="+mn-cs"/>
              </a:rPr>
              <a:t>H Hussain1 1IRD Global, Singapore, Singapore.</a:t>
            </a:r>
          </a:p>
          <a:p>
            <a:r>
              <a:rPr lang="en-ZA" sz="1200" b="0" i="0" u="none" strike="noStrike" kern="1200" baseline="0" dirty="0">
                <a:solidFill>
                  <a:schemeClr val="tx1"/>
                </a:solidFill>
                <a:latin typeface="Arial" charset="0"/>
                <a:ea typeface="+mn-ea"/>
                <a:cs typeface="+mn-cs"/>
              </a:rPr>
              <a:t>e-mail: </a:t>
            </a:r>
            <a:r>
              <a:rPr lang="en-ZA" sz="1200" b="0" i="0" u="none" strike="noStrike" kern="1200" baseline="0" dirty="0" err="1">
                <a:solidFill>
                  <a:schemeClr val="tx1"/>
                </a:solidFill>
                <a:latin typeface="Arial" charset="0"/>
                <a:ea typeface="+mn-ea"/>
                <a:cs typeface="+mn-cs"/>
              </a:rPr>
              <a:t>hamidah.hussain@ird.global</a:t>
            </a:r>
            <a:endParaRPr lang="en-ZA" sz="1200" b="0" i="0" u="none" strike="noStrike" kern="1200" baseline="0" dirty="0">
              <a:solidFill>
                <a:schemeClr val="tx1"/>
              </a:solidFill>
              <a:latin typeface="Arial" charset="0"/>
              <a:ea typeface="+mn-ea"/>
              <a:cs typeface="+mn-cs"/>
            </a:endParaRPr>
          </a:p>
          <a:p>
            <a:r>
              <a:rPr lang="en-ZA" sz="1200" b="0" i="0" u="none" strike="noStrike" kern="1200" baseline="0" dirty="0">
                <a:solidFill>
                  <a:schemeClr val="tx1"/>
                </a:solidFill>
                <a:latin typeface="Arial" charset="0"/>
                <a:ea typeface="+mn-ea"/>
                <a:cs typeface="+mn-cs"/>
              </a:rPr>
              <a:t>The Karachi TB program commenced scale up of preventive</a:t>
            </a:r>
          </a:p>
          <a:p>
            <a:r>
              <a:rPr lang="en-ZA" sz="1200" b="0" i="0" u="none" strike="noStrike" kern="1200" baseline="0" dirty="0">
                <a:solidFill>
                  <a:schemeClr val="tx1"/>
                </a:solidFill>
                <a:latin typeface="Arial" charset="0"/>
                <a:ea typeface="+mn-ea"/>
                <a:cs typeface="+mn-cs"/>
              </a:rPr>
              <a:t>therapy for drug sensitive and drug resistant TB</a:t>
            </a:r>
          </a:p>
          <a:p>
            <a:r>
              <a:rPr lang="en-ZA" sz="1200" b="0" i="0" u="none" strike="noStrike" kern="1200" baseline="0" dirty="0">
                <a:solidFill>
                  <a:schemeClr val="tx1"/>
                </a:solidFill>
                <a:latin typeface="Arial" charset="0"/>
                <a:ea typeface="+mn-ea"/>
                <a:cs typeface="+mn-cs"/>
              </a:rPr>
              <a:t>within household contacts in 2016 as part of operational</a:t>
            </a:r>
          </a:p>
          <a:p>
            <a:r>
              <a:rPr lang="en-ZA" sz="1200" b="0" i="0" u="none" strike="noStrike" kern="1200" baseline="0" dirty="0">
                <a:solidFill>
                  <a:schemeClr val="tx1"/>
                </a:solidFill>
                <a:latin typeface="Arial" charset="0"/>
                <a:ea typeface="+mn-ea"/>
                <a:cs typeface="+mn-cs"/>
              </a:rPr>
              <a:t>research. Preventive therapy has used isoniazid for 6</a:t>
            </a:r>
          </a:p>
          <a:p>
            <a:r>
              <a:rPr lang="en-ZA" sz="1200" b="0" i="0" u="none" strike="noStrike" kern="1200" baseline="0" dirty="0">
                <a:solidFill>
                  <a:schemeClr val="tx1"/>
                </a:solidFill>
                <a:latin typeface="Arial" charset="0"/>
                <a:ea typeface="+mn-ea"/>
                <a:cs typeface="+mn-cs"/>
              </a:rPr>
              <a:t>months and switched to 3HP as it became available for</a:t>
            </a:r>
          </a:p>
          <a:p>
            <a:r>
              <a:rPr lang="en-ZA" sz="1200" b="0" i="0" u="none" strike="noStrike" kern="1200" baseline="0" dirty="0">
                <a:solidFill>
                  <a:schemeClr val="tx1"/>
                </a:solidFill>
                <a:latin typeface="Arial" charset="0"/>
                <a:ea typeface="+mn-ea"/>
                <a:cs typeface="+mn-cs"/>
              </a:rPr>
              <a:t>DS-TB and levofloxacin for fluoroquinolone sensitive</a:t>
            </a:r>
          </a:p>
          <a:p>
            <a:r>
              <a:rPr lang="en-ZA" sz="1200" b="0" i="0" u="none" strike="noStrike" kern="1200" baseline="0" dirty="0">
                <a:solidFill>
                  <a:schemeClr val="tx1"/>
                </a:solidFill>
                <a:latin typeface="Arial" charset="0"/>
                <a:ea typeface="+mn-ea"/>
                <a:cs typeface="+mn-cs"/>
              </a:rPr>
              <a:t>DR-TB and moxifloxacin-ethambutol for fluoroquinolone</a:t>
            </a:r>
          </a:p>
          <a:p>
            <a:r>
              <a:rPr lang="en-ZA" sz="1200" b="0" i="0" u="none" strike="noStrike" kern="1200" baseline="0" dirty="0">
                <a:solidFill>
                  <a:schemeClr val="tx1"/>
                </a:solidFill>
                <a:latin typeface="Arial" charset="0"/>
                <a:ea typeface="+mn-ea"/>
                <a:cs typeface="+mn-cs"/>
              </a:rPr>
              <a:t>resistant DR-TB. To date more than 6000 DS-TB</a:t>
            </a:r>
          </a:p>
          <a:p>
            <a:r>
              <a:rPr lang="en-ZA" sz="1200" b="0" i="0" u="none" strike="noStrike" kern="1200" baseline="0" dirty="0">
                <a:solidFill>
                  <a:schemeClr val="tx1"/>
                </a:solidFill>
                <a:latin typeface="Arial" charset="0"/>
                <a:ea typeface="+mn-ea"/>
                <a:cs typeface="+mn-cs"/>
              </a:rPr>
              <a:t>contacts and 300 DR-TB contacts have been traced and</a:t>
            </a:r>
          </a:p>
          <a:p>
            <a:r>
              <a:rPr lang="en-ZA" sz="1200" b="0" i="0" u="none" strike="noStrike" kern="1200" baseline="0" dirty="0">
                <a:solidFill>
                  <a:schemeClr val="tx1"/>
                </a:solidFill>
                <a:latin typeface="Arial" charset="0"/>
                <a:ea typeface="+mn-ea"/>
                <a:cs typeface="+mn-cs"/>
              </a:rPr>
              <a:t>offered preventive therapy. Overall rates of adherence</a:t>
            </a:r>
          </a:p>
          <a:p>
            <a:r>
              <a:rPr lang="en-ZA" sz="1200" b="0" i="0" u="none" strike="noStrike" kern="1200" baseline="0" dirty="0">
                <a:solidFill>
                  <a:schemeClr val="tx1"/>
                </a:solidFill>
                <a:latin typeface="Arial" charset="0"/>
                <a:ea typeface="+mn-ea"/>
                <a:cs typeface="+mn-cs"/>
              </a:rPr>
              <a:t>have been high. Adverse events have generally been low</a:t>
            </a:r>
          </a:p>
          <a:p>
            <a:r>
              <a:rPr lang="en-ZA" sz="1200" b="0" i="0" u="none" strike="noStrike" kern="1200" baseline="0" dirty="0">
                <a:solidFill>
                  <a:schemeClr val="tx1"/>
                </a:solidFill>
                <a:latin typeface="Arial" charset="0"/>
                <a:ea typeface="+mn-ea"/>
                <a:cs typeface="+mn-cs"/>
              </a:rPr>
              <a:t>and well managed and mainly include reduced appetite,</a:t>
            </a:r>
          </a:p>
          <a:p>
            <a:r>
              <a:rPr lang="en-ZA" sz="1200" b="0" i="0" u="none" strike="noStrike" kern="1200" baseline="0" dirty="0">
                <a:solidFill>
                  <a:schemeClr val="tx1"/>
                </a:solidFill>
                <a:latin typeface="Arial" charset="0"/>
                <a:ea typeface="+mn-ea"/>
                <a:cs typeface="+mn-cs"/>
              </a:rPr>
              <a:t>joint and muscle pain and generalised weakness.</a:t>
            </a:r>
          </a:p>
          <a:p>
            <a:r>
              <a:rPr lang="en-ZA" sz="1200" b="0" i="0" u="none" strike="noStrike" kern="1200" baseline="0" dirty="0">
                <a:solidFill>
                  <a:schemeClr val="tx1"/>
                </a:solidFill>
                <a:latin typeface="Arial" charset="0"/>
                <a:ea typeface="+mn-ea"/>
                <a:cs typeface="+mn-cs"/>
              </a:rPr>
              <a:t>Lessons learnt during the scale up will be discussed</a:t>
            </a:r>
            <a:endParaRPr lang="en-ZA" dirty="0"/>
          </a:p>
        </p:txBody>
      </p:sp>
      <p:sp>
        <p:nvSpPr>
          <p:cNvPr id="4" name="Slide Number Placeholder 3"/>
          <p:cNvSpPr>
            <a:spLocks noGrp="1"/>
          </p:cNvSpPr>
          <p:nvPr>
            <p:ph type="sldNum" sz="quarter" idx="10"/>
          </p:nvPr>
        </p:nvSpPr>
        <p:spPr/>
        <p:txBody>
          <a:bodyPr/>
          <a:lstStyle/>
          <a:p>
            <a:pPr>
              <a:defRPr/>
            </a:pPr>
            <a:fld id="{C95B4D21-C582-49C5-A064-5682DCD045BD}" type="slidenum">
              <a:rPr lang="en-GB" smtClean="0"/>
              <a:pPr>
                <a:defRPr/>
              </a:pPr>
              <a:t>24</a:t>
            </a:fld>
            <a:endParaRPr lang="en-GB"/>
          </a:p>
        </p:txBody>
      </p:sp>
    </p:spTree>
    <p:extLst>
      <p:ext uri="{BB962C8B-B14F-4D97-AF65-F5344CB8AC3E}">
        <p14:creationId xmlns:p14="http://schemas.microsoft.com/office/powerpoint/2010/main" val="667714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ZA" b="1" dirty="0"/>
              <a:t>See 1 citation found using an alternative search:</a:t>
            </a:r>
          </a:p>
          <a:p>
            <a:r>
              <a:rPr lang="en-ZA" dirty="0" err="1">
                <a:hlinkClick r:id="rId3" tooltip="Clinical infectious diseases : an official publication of the Infectious Diseases Society of America."/>
              </a:rPr>
              <a:t>Clin</a:t>
            </a:r>
            <a:r>
              <a:rPr lang="en-ZA" dirty="0">
                <a:hlinkClick r:id="rId3" tooltip="Clinical infectious diseases : an official publication of the Infectious Diseases Society of America."/>
              </a:rPr>
              <a:t> Infect Dis.</a:t>
            </a:r>
            <a:r>
              <a:rPr lang="en-ZA" dirty="0"/>
              <a:t> 2018 Sep 14;67(7):1072-1078. </a:t>
            </a:r>
            <a:r>
              <a:rPr lang="en-ZA" dirty="0" err="1"/>
              <a:t>doi</a:t>
            </a:r>
            <a:r>
              <a:rPr lang="en-ZA" dirty="0"/>
              <a:t>: 10.1093/</a:t>
            </a:r>
            <a:r>
              <a:rPr lang="en-ZA" dirty="0" err="1"/>
              <a:t>cid</a:t>
            </a:r>
            <a:r>
              <a:rPr lang="en-ZA" dirty="0"/>
              <a:t>/ciy230.</a:t>
            </a:r>
          </a:p>
          <a:p>
            <a:r>
              <a:rPr lang="en-ZA" b="1" dirty="0"/>
              <a:t>Cost-effectiveness of Preventive Therapy for Tuberculosis With Isoniazid and </a:t>
            </a:r>
            <a:r>
              <a:rPr lang="en-ZA" b="1" dirty="0" err="1"/>
              <a:t>Rifapentine</a:t>
            </a:r>
            <a:r>
              <a:rPr lang="en-ZA" b="1" dirty="0"/>
              <a:t> Versus Isoniazid Alone in High-Burden Settings.</a:t>
            </a:r>
          </a:p>
          <a:p>
            <a:r>
              <a:rPr lang="en-ZA" dirty="0">
                <a:hlinkClick r:id="rId4"/>
              </a:rPr>
              <a:t>Johnson KT</a:t>
            </a:r>
            <a:r>
              <a:rPr lang="en-ZA" baseline="30000" dirty="0"/>
              <a:t>1</a:t>
            </a:r>
            <a:r>
              <a:rPr lang="en-ZA" dirty="0"/>
              <a:t>, </a:t>
            </a:r>
            <a:r>
              <a:rPr lang="en-ZA" dirty="0">
                <a:hlinkClick r:id="rId5"/>
              </a:rPr>
              <a:t>Churchyard GJ</a:t>
            </a:r>
            <a:r>
              <a:rPr lang="en-ZA" baseline="30000" dirty="0"/>
              <a:t>2</a:t>
            </a:r>
            <a:r>
              <a:rPr lang="en-ZA" dirty="0"/>
              <a:t>, </a:t>
            </a:r>
            <a:r>
              <a:rPr lang="en-ZA" dirty="0">
                <a:hlinkClick r:id="rId6"/>
              </a:rPr>
              <a:t>Sohn H</a:t>
            </a:r>
            <a:r>
              <a:rPr lang="en-ZA" baseline="30000" dirty="0"/>
              <a:t>3</a:t>
            </a:r>
            <a:r>
              <a:rPr lang="en-ZA" dirty="0"/>
              <a:t>, </a:t>
            </a:r>
            <a:r>
              <a:rPr lang="en-ZA" dirty="0">
                <a:hlinkClick r:id="rId7"/>
              </a:rPr>
              <a:t>Dowdy DW</a:t>
            </a:r>
            <a:r>
              <a:rPr lang="en-ZA" baseline="30000" dirty="0"/>
              <a:t>3</a:t>
            </a:r>
            <a:r>
              <a:rPr lang="en-ZA" dirty="0"/>
              <a:t>.</a:t>
            </a:r>
          </a:p>
          <a:p>
            <a:r>
              <a:rPr lang="en-ZA" b="1" dirty="0">
                <a:effectLst/>
                <a:hlinkClick r:id="rId3" tooltip="Open/close author information list"/>
              </a:rPr>
              <a:t>Author information</a:t>
            </a:r>
            <a:endParaRPr lang="en-ZA" b="1" dirty="0">
              <a:effectLst/>
            </a:endParaRPr>
          </a:p>
          <a:p>
            <a:r>
              <a:rPr lang="en-ZA" dirty="0">
                <a:effectLst/>
              </a:rPr>
              <a:t>1Krieger School of Arts and Sciences, Johns Hopkins University, Baltimore, Maryland.2Aurum Health, Johannesburg, South Africa.3Department of Epidemiology, Johns Hopkins Bloomberg School of Public Health, Baltimore, Maryland.</a:t>
            </a:r>
          </a:p>
          <a:p>
            <a:r>
              <a:rPr lang="en-ZA" b="1" dirty="0"/>
              <a:t>Abstract</a:t>
            </a:r>
          </a:p>
          <a:p>
            <a:r>
              <a:rPr lang="en-ZA" b="1" dirty="0"/>
              <a:t>Background: </a:t>
            </a:r>
          </a:p>
          <a:p>
            <a:r>
              <a:rPr lang="en-ZA" dirty="0"/>
              <a:t>A short-course regimen of 3 months of weekly </a:t>
            </a:r>
            <a:r>
              <a:rPr lang="en-ZA" dirty="0" err="1"/>
              <a:t>rifapentine</a:t>
            </a:r>
            <a:r>
              <a:rPr lang="en-ZA" dirty="0"/>
              <a:t> and isoniazid (3HP) has recently been recommended by the World Health Organization as an alternative to at least 6 months of daily isoniazid (isoniazid preventive therapy [IPT]) for prevention of tuberculosis (TB). The contexts in which 3HP may be cost-effective compared to IPT among people living with human immunodeficiency virus are unknown.</a:t>
            </a:r>
          </a:p>
          <a:p>
            <a:r>
              <a:rPr lang="en-ZA" b="1" dirty="0"/>
              <a:t>Methods: </a:t>
            </a:r>
          </a:p>
          <a:p>
            <a:r>
              <a:rPr lang="en-ZA" dirty="0"/>
              <a:t>We used a Markov state transition model to estimate the incremental cost-effectiveness of 3HP relative to IPT in high-burden settings, using a cohort of 1000 patients in a Ugandan HIV clinic as an emblematic scenario. Cost-effectiveness was expressed as 2017 US dollars per disability-adjusted life year (DALY) averted from a healthcare perspective over a 20-year time horizon. We explored the conditions under which 3HP would be considered cost-effective relative to IPT.</a:t>
            </a:r>
          </a:p>
          <a:p>
            <a:r>
              <a:rPr lang="en-ZA" b="1" dirty="0"/>
              <a:t>Results: </a:t>
            </a:r>
          </a:p>
          <a:p>
            <a:r>
              <a:rPr lang="en-ZA" dirty="0"/>
              <a:t>Per 1000 individuals on antiretroviral therapy in the reference scenario, treatment with 3HP rather than IPT was estimated to avert 9 cases of TB and 1 death, costing $9402 per DALY averted relative to IPT. Cost-effectiveness depended strongly on the price of </a:t>
            </a:r>
            <a:r>
              <a:rPr lang="en-ZA" dirty="0" err="1"/>
              <a:t>rifapentine</a:t>
            </a:r>
            <a:r>
              <a:rPr lang="en-ZA" dirty="0"/>
              <a:t>, completion of 3HP, and prevalence of latent TB. At a willingness to pay of $1000 per DALY averted, 3HP is likely to be cost-effective relative to IPT only if the price of </a:t>
            </a:r>
            <a:r>
              <a:rPr lang="en-ZA" dirty="0" err="1"/>
              <a:t>rifapentine</a:t>
            </a:r>
            <a:r>
              <a:rPr lang="en-ZA" dirty="0"/>
              <a:t> can be greatly reduced (to approximately $20 per course) and high treatment completion (85%) can be achieved.</a:t>
            </a:r>
          </a:p>
          <a:p>
            <a:r>
              <a:rPr lang="en-ZA" b="1" dirty="0"/>
              <a:t>Conclusions: </a:t>
            </a:r>
          </a:p>
          <a:p>
            <a:r>
              <a:rPr lang="en-ZA" dirty="0"/>
              <a:t>3HP may be a cost-effective alternative to IPT in high-burden settings, but cost-effectiveness depends on the price of </a:t>
            </a:r>
            <a:r>
              <a:rPr lang="en-ZA" dirty="0" err="1"/>
              <a:t>rifapentine</a:t>
            </a:r>
            <a:r>
              <a:rPr lang="en-ZA" dirty="0"/>
              <a:t>, achievable completion rates, and local willingness to pay.</a:t>
            </a:r>
          </a:p>
          <a:p>
            <a:endParaRPr lang="en-ZA" dirty="0"/>
          </a:p>
        </p:txBody>
      </p:sp>
      <p:sp>
        <p:nvSpPr>
          <p:cNvPr id="4" name="Slide Number Placeholder 3"/>
          <p:cNvSpPr>
            <a:spLocks noGrp="1"/>
          </p:cNvSpPr>
          <p:nvPr>
            <p:ph type="sldNum" sz="quarter" idx="10"/>
          </p:nvPr>
        </p:nvSpPr>
        <p:spPr/>
        <p:txBody>
          <a:bodyPr/>
          <a:lstStyle/>
          <a:p>
            <a:pPr>
              <a:defRPr/>
            </a:pPr>
            <a:fld id="{C95B4D21-C582-49C5-A064-5682DCD045BD}" type="slidenum">
              <a:rPr lang="en-GB" smtClean="0"/>
              <a:pPr>
                <a:defRPr/>
              </a:pPr>
              <a:t>25</a:t>
            </a:fld>
            <a:endParaRPr lang="en-GB"/>
          </a:p>
        </p:txBody>
      </p:sp>
    </p:spTree>
    <p:extLst>
      <p:ext uri="{BB962C8B-B14F-4D97-AF65-F5344CB8AC3E}">
        <p14:creationId xmlns:p14="http://schemas.microsoft.com/office/powerpoint/2010/main" val="1606526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ZA" b="1" dirty="0"/>
          </a:p>
          <a:p>
            <a:r>
              <a:rPr lang="en-ZA" dirty="0" err="1">
                <a:hlinkClick r:id="rId3" tooltip="The international journal of tuberculosis and lung disease : the official journal of the International Union against Tuberculosis and Lung Disease."/>
              </a:rPr>
              <a:t>Int</a:t>
            </a:r>
            <a:r>
              <a:rPr lang="en-ZA" dirty="0">
                <a:hlinkClick r:id="rId3" tooltip="The international journal of tuberculosis and lung disease : the official journal of the International Union against Tuberculosis and Lung Disease."/>
              </a:rPr>
              <a:t> J </a:t>
            </a:r>
            <a:r>
              <a:rPr lang="en-ZA" dirty="0" err="1">
                <a:hlinkClick r:id="rId3" tooltip="The international journal of tuberculosis and lung disease : the official journal of the International Union against Tuberculosis and Lung Disease."/>
              </a:rPr>
              <a:t>Tuberc</a:t>
            </a:r>
            <a:r>
              <a:rPr lang="en-ZA" dirty="0">
                <a:hlinkClick r:id="rId3" tooltip="The international journal of tuberculosis and lung disease : the official journal of the International Union against Tuberculosis and Lung Disease."/>
              </a:rPr>
              <a:t> Lung Dis.</a:t>
            </a:r>
            <a:r>
              <a:rPr lang="en-ZA" dirty="0"/>
              <a:t> 2016 Aug;20(8):1065-71. </a:t>
            </a:r>
            <a:r>
              <a:rPr lang="en-ZA" dirty="0" err="1"/>
              <a:t>doi</a:t>
            </a:r>
            <a:r>
              <a:rPr lang="en-ZA" dirty="0"/>
              <a:t>: 10.5588/ijtld.15.0908.</a:t>
            </a:r>
          </a:p>
          <a:p>
            <a:r>
              <a:rPr lang="en-ZA" b="1" dirty="0"/>
              <a:t>Rifampicin resistance after treatment for latent tuberculous infection: a systematic review and meta-analysis.</a:t>
            </a:r>
          </a:p>
          <a:p>
            <a:r>
              <a:rPr lang="en-ZA" dirty="0">
                <a:hlinkClick r:id="rId4"/>
              </a:rPr>
              <a:t>den Boon S</a:t>
            </a:r>
            <a:r>
              <a:rPr lang="en-ZA" baseline="30000" dirty="0"/>
              <a:t>1</a:t>
            </a:r>
            <a:r>
              <a:rPr lang="en-ZA" dirty="0"/>
              <a:t>, </a:t>
            </a:r>
            <a:r>
              <a:rPr lang="en-ZA" dirty="0" err="1">
                <a:hlinkClick r:id="rId5"/>
              </a:rPr>
              <a:t>Matteelli</a:t>
            </a:r>
            <a:r>
              <a:rPr lang="en-ZA" dirty="0">
                <a:hlinkClick r:id="rId5"/>
              </a:rPr>
              <a:t> A</a:t>
            </a:r>
            <a:r>
              <a:rPr lang="en-ZA" baseline="30000" dirty="0"/>
              <a:t>2</a:t>
            </a:r>
            <a:r>
              <a:rPr lang="en-ZA" dirty="0"/>
              <a:t>, </a:t>
            </a:r>
            <a:r>
              <a:rPr lang="en-ZA" dirty="0" err="1">
                <a:hlinkClick r:id="rId6"/>
              </a:rPr>
              <a:t>Getahun</a:t>
            </a:r>
            <a:r>
              <a:rPr lang="en-ZA" dirty="0">
                <a:hlinkClick r:id="rId6"/>
              </a:rPr>
              <a:t> H</a:t>
            </a:r>
            <a:r>
              <a:rPr lang="en-ZA" baseline="30000" dirty="0"/>
              <a:t>2</a:t>
            </a:r>
            <a:r>
              <a:rPr lang="en-ZA" dirty="0"/>
              <a:t>.</a:t>
            </a:r>
          </a:p>
          <a:p>
            <a:r>
              <a:rPr lang="en-ZA" b="1" dirty="0">
                <a:effectLst/>
                <a:hlinkClick r:id="rId3" tooltip="Open/close author information list"/>
              </a:rPr>
              <a:t>Author information</a:t>
            </a:r>
            <a:endParaRPr lang="en-ZA" b="1" dirty="0">
              <a:effectLst/>
            </a:endParaRPr>
          </a:p>
          <a:p>
            <a:r>
              <a:rPr lang="en-ZA" dirty="0">
                <a:effectLst/>
              </a:rPr>
              <a:t>1Independent consultant, Geneva, Switzerland.2The Global TB Programme, World Health Organization, Geneva, Switzerland.</a:t>
            </a:r>
          </a:p>
          <a:p>
            <a:r>
              <a:rPr lang="en-ZA" b="1" dirty="0"/>
              <a:t>Abstract</a:t>
            </a:r>
          </a:p>
          <a:p>
            <a:r>
              <a:rPr lang="en-ZA" b="1" dirty="0"/>
              <a:t>SETTING: </a:t>
            </a:r>
          </a:p>
          <a:p>
            <a:r>
              <a:rPr lang="en-ZA" dirty="0"/>
              <a:t>Treatment for latent tuberculous infection (LTBI) reduces the risk of tuberculosis (TB) disease. Shorter, </a:t>
            </a:r>
            <a:r>
              <a:rPr lang="en-ZA" dirty="0" err="1"/>
              <a:t>rifamycin</a:t>
            </a:r>
            <a:r>
              <a:rPr lang="en-ZA" dirty="0"/>
              <a:t>-containing regimens have been shown to be as effective as 6 months of isoniazid and superior with regard to safety and completion rate. It is unknown whether preventive therapy with </a:t>
            </a:r>
            <a:r>
              <a:rPr lang="en-ZA" dirty="0" err="1"/>
              <a:t>rifamycins</a:t>
            </a:r>
            <a:r>
              <a:rPr lang="en-ZA" dirty="0"/>
              <a:t> increases resistance to the drugs used.</a:t>
            </a:r>
          </a:p>
          <a:p>
            <a:r>
              <a:rPr lang="en-ZA" b="1" dirty="0"/>
              <a:t>OBJECTIVE: </a:t>
            </a:r>
          </a:p>
          <a:p>
            <a:r>
              <a:rPr lang="en-ZA" dirty="0"/>
              <a:t>To determine whether treatment for LTBI with </a:t>
            </a:r>
            <a:r>
              <a:rPr lang="en-ZA" dirty="0" err="1"/>
              <a:t>rifamycin</a:t>
            </a:r>
            <a:r>
              <a:rPr lang="en-ZA" dirty="0"/>
              <a:t>-containing regimens leads to significant development of resistance against </a:t>
            </a:r>
            <a:r>
              <a:rPr lang="en-ZA" dirty="0" err="1"/>
              <a:t>rifamycins</a:t>
            </a:r>
            <a:r>
              <a:rPr lang="en-ZA" dirty="0"/>
              <a:t>.</a:t>
            </a:r>
          </a:p>
          <a:p>
            <a:r>
              <a:rPr lang="en-ZA" b="1" dirty="0"/>
              <a:t>DESIGN: </a:t>
            </a:r>
          </a:p>
          <a:p>
            <a:r>
              <a:rPr lang="en-ZA" dirty="0"/>
              <a:t>Systematic review and meta-analysis.</a:t>
            </a:r>
          </a:p>
          <a:p>
            <a:r>
              <a:rPr lang="en-ZA" b="1" dirty="0"/>
              <a:t>RESULTS: </a:t>
            </a:r>
          </a:p>
          <a:p>
            <a:r>
              <a:rPr lang="en-ZA" dirty="0"/>
              <a:t>We included six randomised-controlled trials of </a:t>
            </a:r>
            <a:r>
              <a:rPr lang="en-ZA" dirty="0" err="1"/>
              <a:t>rifamycin</a:t>
            </a:r>
            <a:r>
              <a:rPr lang="en-ZA" dirty="0"/>
              <a:t>-containing regimens for LTBI treatment that reported drug resistance. There was no statistically significant increased risk of </a:t>
            </a:r>
            <a:r>
              <a:rPr lang="en-ZA" dirty="0" err="1"/>
              <a:t>rifamycin</a:t>
            </a:r>
            <a:r>
              <a:rPr lang="en-ZA" dirty="0"/>
              <a:t> resistance after LTBI treatment with </a:t>
            </a:r>
            <a:r>
              <a:rPr lang="en-ZA" dirty="0" err="1"/>
              <a:t>rifamycin</a:t>
            </a:r>
            <a:r>
              <a:rPr lang="en-ZA" dirty="0"/>
              <a:t>-containing regimens compared to non-</a:t>
            </a:r>
            <a:r>
              <a:rPr lang="en-ZA" dirty="0" err="1"/>
              <a:t>rifamycin</a:t>
            </a:r>
            <a:r>
              <a:rPr lang="en-ZA" dirty="0"/>
              <a:t>-containing regimens (RR 3.45, 95%CI 0.72-16.56; P = 0.12) or placebo (RR 0.20, 95%CI 0.02-1.66; P = 0.13).</a:t>
            </a:r>
          </a:p>
          <a:p>
            <a:r>
              <a:rPr lang="en-ZA" b="1" dirty="0"/>
              <a:t>CONCLUSION: </a:t>
            </a:r>
          </a:p>
          <a:p>
            <a:r>
              <a:rPr lang="en-ZA" dirty="0"/>
              <a:t>Preventive treatment with </a:t>
            </a:r>
            <a:r>
              <a:rPr lang="en-ZA" dirty="0" err="1"/>
              <a:t>rifamycin</a:t>
            </a:r>
            <a:r>
              <a:rPr lang="en-ZA" dirty="0"/>
              <a:t>-containing regimens does not significantly increase </a:t>
            </a:r>
            <a:r>
              <a:rPr lang="en-ZA" dirty="0" err="1"/>
              <a:t>rifamycin</a:t>
            </a:r>
            <a:r>
              <a:rPr lang="en-ZA" dirty="0"/>
              <a:t> resistance. Programmatic management of LTBI requires the creation of sound surveillance systems to monitor drug resistance.</a:t>
            </a:r>
          </a:p>
          <a:p>
            <a:endParaRPr lang="en-ZA" dirty="0"/>
          </a:p>
          <a:p>
            <a:r>
              <a:rPr lang="en-ZA" dirty="0"/>
              <a:t>The remaining three studies looked at intermittent regimens, two of which were in exclusively HIV-infected populations. The first, a large study, included 7731 participants and compared once-weekly INH and </a:t>
            </a:r>
            <a:r>
              <a:rPr lang="en-ZA" dirty="0" err="1"/>
              <a:t>rifapentine</a:t>
            </a:r>
            <a:r>
              <a:rPr lang="en-ZA" dirty="0"/>
              <a:t> (RPT) for 3 months with INH for 9 months in high-risk individuals such as contacts and new TST convertors.</a:t>
            </a:r>
            <a:r>
              <a:rPr lang="en-ZA" baseline="30000" dirty="0">
                <a:hlinkClick r:id="rId7"/>
              </a:rPr>
              <a:t>7</a:t>
            </a:r>
            <a:r>
              <a:rPr lang="en-ZA" dirty="0"/>
              <a:t> Approximately 2.5% were HIV-positive. Among seven TB cases in the intervention arm, one case had RMP </a:t>
            </a:r>
            <a:r>
              <a:rPr lang="en-ZA" dirty="0" err="1"/>
              <a:t>monoresistance</a:t>
            </a:r>
            <a:r>
              <a:rPr lang="en-ZA" dirty="0"/>
              <a:t>; this occurred in an HIV-positive individual with a CD4 count of 273/mm</a:t>
            </a:r>
            <a:r>
              <a:rPr lang="en-ZA" baseline="30000" dirty="0"/>
              <a:t>3</a:t>
            </a:r>
            <a:r>
              <a:rPr lang="en-ZA" dirty="0"/>
              <a:t> who had treatment interruptions and completed therapy late. There were 15 TB cases in the control arm, none of whom had </a:t>
            </a:r>
            <a:r>
              <a:rPr lang="en-ZA" dirty="0" err="1"/>
              <a:t>rifamycin</a:t>
            </a:r>
            <a:r>
              <a:rPr lang="en-ZA" dirty="0"/>
              <a:t> resistance. The second study, conducted among 44 HIV-positive, TST-positive adults, compared two different dosages of twice-weekly </a:t>
            </a:r>
            <a:r>
              <a:rPr lang="en-ZA" dirty="0" err="1"/>
              <a:t>rifabutin</a:t>
            </a:r>
            <a:r>
              <a:rPr lang="en-ZA" dirty="0"/>
              <a:t> (RBT) and INH for 3 months with daily INH for 6 months; there were two TB cases in the INH control group, none of whom had resistance to RBT (one had INH resistance). There were no TB cases in the RBT group.</a:t>
            </a:r>
            <a:r>
              <a:rPr lang="en-ZA" baseline="30000" dirty="0">
                <a:hlinkClick r:id="rId8"/>
              </a:rPr>
              <a:t>9</a:t>
            </a:r>
            <a:r>
              <a:rPr lang="en-ZA" dirty="0"/>
              <a:t> The last was a South African study that included 1148 HIV-positive, TST-positive individuals with a median CD4 count of 448/mm</a:t>
            </a:r>
            <a:r>
              <a:rPr lang="en-ZA" baseline="30000" dirty="0"/>
              <a:t>3</a:t>
            </a:r>
            <a:r>
              <a:rPr lang="en-ZA" dirty="0"/>
              <a:t>.</a:t>
            </a:r>
            <a:r>
              <a:rPr lang="en-ZA" baseline="30000" dirty="0">
                <a:hlinkClick r:id="rId9"/>
              </a:rPr>
              <a:t>6</a:t>
            </a:r>
            <a:r>
              <a:rPr lang="en-ZA" dirty="0"/>
              <a:t> This study compared daily INH for 6 months, continuous INH, twice-weekly RMP and INH for 12 weeks, and once-weekly RPT and INH for 12 weeks. One case of RMP </a:t>
            </a:r>
            <a:r>
              <a:rPr lang="en-ZA" dirty="0" err="1"/>
              <a:t>monoresistance</a:t>
            </a:r>
            <a:r>
              <a:rPr lang="en-ZA" dirty="0"/>
              <a:t> and one case of MDR-TB were detected in the once-weekly RPT group, whereas there were no resistant cases in the twice-weekly RMP or INH control goups.</a:t>
            </a:r>
            <a:r>
              <a:rPr lang="en-ZA" baseline="30000" dirty="0">
                <a:hlinkClick r:id="rId9"/>
              </a:rPr>
              <a:t>6</a:t>
            </a:r>
            <a:endParaRPr lang="en-ZA" dirty="0"/>
          </a:p>
          <a:p>
            <a:endParaRPr lang="en-ZA" dirty="0"/>
          </a:p>
        </p:txBody>
      </p:sp>
      <p:sp>
        <p:nvSpPr>
          <p:cNvPr id="4" name="Slide Number Placeholder 3"/>
          <p:cNvSpPr>
            <a:spLocks noGrp="1"/>
          </p:cNvSpPr>
          <p:nvPr>
            <p:ph type="sldNum" sz="quarter" idx="10"/>
          </p:nvPr>
        </p:nvSpPr>
        <p:spPr/>
        <p:txBody>
          <a:bodyPr/>
          <a:lstStyle/>
          <a:p>
            <a:pPr>
              <a:defRPr/>
            </a:pPr>
            <a:fld id="{C95B4D21-C582-49C5-A064-5682DCD045BD}" type="slidenum">
              <a:rPr lang="en-GB" smtClean="0"/>
              <a:pPr>
                <a:defRPr/>
              </a:pPr>
              <a:t>26</a:t>
            </a:fld>
            <a:endParaRPr lang="en-GB"/>
          </a:p>
        </p:txBody>
      </p:sp>
    </p:spTree>
    <p:extLst>
      <p:ext uri="{BB962C8B-B14F-4D97-AF65-F5344CB8AC3E}">
        <p14:creationId xmlns:p14="http://schemas.microsoft.com/office/powerpoint/2010/main" val="1415988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ZA" sz="1200" b="1" i="0" u="none" strike="noStrike" kern="1200" baseline="0" dirty="0">
                <a:solidFill>
                  <a:schemeClr val="tx1"/>
                </a:solidFill>
                <a:latin typeface="Arial" charset="0"/>
                <a:ea typeface="+mn-ea"/>
                <a:cs typeface="+mn-cs"/>
              </a:rPr>
              <a:t>Scaling up DS - and DR -TB preventive</a:t>
            </a:r>
          </a:p>
          <a:p>
            <a:r>
              <a:rPr lang="en-ZA" sz="1200" b="1" i="0" u="none" strike="noStrike" kern="1200" baseline="0" dirty="0">
                <a:solidFill>
                  <a:schemeClr val="tx1"/>
                </a:solidFill>
                <a:latin typeface="Arial" charset="0"/>
                <a:ea typeface="+mn-ea"/>
                <a:cs typeface="+mn-cs"/>
              </a:rPr>
              <a:t>therapy in Karachi: adverse events and</a:t>
            </a:r>
          </a:p>
          <a:p>
            <a:r>
              <a:rPr lang="en-ZA" sz="1200" b="1" i="0" u="none" strike="noStrike" kern="1200" baseline="0" dirty="0">
                <a:solidFill>
                  <a:schemeClr val="tx1"/>
                </a:solidFill>
                <a:latin typeface="Arial" charset="0"/>
                <a:ea typeface="+mn-ea"/>
                <a:cs typeface="+mn-cs"/>
              </a:rPr>
              <a:t>keeping patients on treatment</a:t>
            </a:r>
          </a:p>
          <a:p>
            <a:r>
              <a:rPr lang="en-ZA" sz="1200" b="0" i="0" u="none" strike="noStrike" kern="1200" baseline="0" dirty="0">
                <a:solidFill>
                  <a:schemeClr val="tx1"/>
                </a:solidFill>
                <a:latin typeface="Arial" charset="0"/>
                <a:ea typeface="+mn-ea"/>
                <a:cs typeface="+mn-cs"/>
              </a:rPr>
              <a:t>H Hussain1 1IRD Global, Singapore, Singapore.</a:t>
            </a:r>
          </a:p>
          <a:p>
            <a:r>
              <a:rPr lang="en-ZA" sz="1200" b="0" i="0" u="none" strike="noStrike" kern="1200" baseline="0" dirty="0">
                <a:solidFill>
                  <a:schemeClr val="tx1"/>
                </a:solidFill>
                <a:latin typeface="Arial" charset="0"/>
                <a:ea typeface="+mn-ea"/>
                <a:cs typeface="+mn-cs"/>
              </a:rPr>
              <a:t>e-mail: </a:t>
            </a:r>
            <a:r>
              <a:rPr lang="en-ZA" sz="1200" b="0" i="0" u="none" strike="noStrike" kern="1200" baseline="0" dirty="0" err="1">
                <a:solidFill>
                  <a:schemeClr val="tx1"/>
                </a:solidFill>
                <a:latin typeface="Arial" charset="0"/>
                <a:ea typeface="+mn-ea"/>
                <a:cs typeface="+mn-cs"/>
              </a:rPr>
              <a:t>hamidah.hussain@ird.global</a:t>
            </a:r>
            <a:endParaRPr lang="en-ZA" sz="1200" b="0" i="0" u="none" strike="noStrike" kern="1200" baseline="0" dirty="0">
              <a:solidFill>
                <a:schemeClr val="tx1"/>
              </a:solidFill>
              <a:latin typeface="Arial" charset="0"/>
              <a:ea typeface="+mn-ea"/>
              <a:cs typeface="+mn-cs"/>
            </a:endParaRPr>
          </a:p>
          <a:p>
            <a:r>
              <a:rPr lang="en-ZA" sz="1200" b="0" i="0" u="none" strike="noStrike" kern="1200" baseline="0" dirty="0">
                <a:solidFill>
                  <a:schemeClr val="tx1"/>
                </a:solidFill>
                <a:latin typeface="Arial" charset="0"/>
                <a:ea typeface="+mn-ea"/>
                <a:cs typeface="+mn-cs"/>
              </a:rPr>
              <a:t>The Karachi TB program commenced scale up of preventive</a:t>
            </a:r>
          </a:p>
          <a:p>
            <a:r>
              <a:rPr lang="en-ZA" sz="1200" b="0" i="0" u="none" strike="noStrike" kern="1200" baseline="0" dirty="0">
                <a:solidFill>
                  <a:schemeClr val="tx1"/>
                </a:solidFill>
                <a:latin typeface="Arial" charset="0"/>
                <a:ea typeface="+mn-ea"/>
                <a:cs typeface="+mn-cs"/>
              </a:rPr>
              <a:t>therapy for drug sensitive and drug resistant TB</a:t>
            </a:r>
          </a:p>
          <a:p>
            <a:r>
              <a:rPr lang="en-ZA" sz="1200" b="0" i="0" u="none" strike="noStrike" kern="1200" baseline="0" dirty="0">
                <a:solidFill>
                  <a:schemeClr val="tx1"/>
                </a:solidFill>
                <a:latin typeface="Arial" charset="0"/>
                <a:ea typeface="+mn-ea"/>
                <a:cs typeface="+mn-cs"/>
              </a:rPr>
              <a:t>within household contacts in 2016 as part of operational</a:t>
            </a:r>
          </a:p>
          <a:p>
            <a:r>
              <a:rPr lang="en-ZA" sz="1200" b="0" i="0" u="none" strike="noStrike" kern="1200" baseline="0" dirty="0">
                <a:solidFill>
                  <a:schemeClr val="tx1"/>
                </a:solidFill>
                <a:latin typeface="Arial" charset="0"/>
                <a:ea typeface="+mn-ea"/>
                <a:cs typeface="+mn-cs"/>
              </a:rPr>
              <a:t>research. Preventive therapy has used isoniazid for 6</a:t>
            </a:r>
          </a:p>
          <a:p>
            <a:r>
              <a:rPr lang="en-ZA" sz="1200" b="0" i="0" u="none" strike="noStrike" kern="1200" baseline="0" dirty="0">
                <a:solidFill>
                  <a:schemeClr val="tx1"/>
                </a:solidFill>
                <a:latin typeface="Arial" charset="0"/>
                <a:ea typeface="+mn-ea"/>
                <a:cs typeface="+mn-cs"/>
              </a:rPr>
              <a:t>months and switched to 3HP as it became available for</a:t>
            </a:r>
          </a:p>
          <a:p>
            <a:r>
              <a:rPr lang="en-ZA" sz="1200" b="0" i="0" u="none" strike="noStrike" kern="1200" baseline="0" dirty="0">
                <a:solidFill>
                  <a:schemeClr val="tx1"/>
                </a:solidFill>
                <a:latin typeface="Arial" charset="0"/>
                <a:ea typeface="+mn-ea"/>
                <a:cs typeface="+mn-cs"/>
              </a:rPr>
              <a:t>DS-TB and levofloxacin for fluoroquinolone sensitive</a:t>
            </a:r>
          </a:p>
          <a:p>
            <a:r>
              <a:rPr lang="en-ZA" sz="1200" b="0" i="0" u="none" strike="noStrike" kern="1200" baseline="0" dirty="0">
                <a:solidFill>
                  <a:schemeClr val="tx1"/>
                </a:solidFill>
                <a:latin typeface="Arial" charset="0"/>
                <a:ea typeface="+mn-ea"/>
                <a:cs typeface="+mn-cs"/>
              </a:rPr>
              <a:t>DR-TB and moxifloxacin-ethambutol for fluoroquinolone</a:t>
            </a:r>
          </a:p>
          <a:p>
            <a:r>
              <a:rPr lang="en-ZA" sz="1200" b="0" i="0" u="none" strike="noStrike" kern="1200" baseline="0" dirty="0">
                <a:solidFill>
                  <a:schemeClr val="tx1"/>
                </a:solidFill>
                <a:latin typeface="Arial" charset="0"/>
                <a:ea typeface="+mn-ea"/>
                <a:cs typeface="+mn-cs"/>
              </a:rPr>
              <a:t>resistant DR-TB. To date more than 6000 DS-TB</a:t>
            </a:r>
          </a:p>
          <a:p>
            <a:r>
              <a:rPr lang="en-ZA" sz="1200" b="0" i="0" u="none" strike="noStrike" kern="1200" baseline="0" dirty="0">
                <a:solidFill>
                  <a:schemeClr val="tx1"/>
                </a:solidFill>
                <a:latin typeface="Arial" charset="0"/>
                <a:ea typeface="+mn-ea"/>
                <a:cs typeface="+mn-cs"/>
              </a:rPr>
              <a:t>contacts and 300 DR-TB contacts have been traced and</a:t>
            </a:r>
          </a:p>
          <a:p>
            <a:r>
              <a:rPr lang="en-ZA" sz="1200" b="0" i="0" u="none" strike="noStrike" kern="1200" baseline="0" dirty="0">
                <a:solidFill>
                  <a:schemeClr val="tx1"/>
                </a:solidFill>
                <a:latin typeface="Arial" charset="0"/>
                <a:ea typeface="+mn-ea"/>
                <a:cs typeface="+mn-cs"/>
              </a:rPr>
              <a:t>offered preventive therapy. Overall rates of adherence</a:t>
            </a:r>
          </a:p>
          <a:p>
            <a:r>
              <a:rPr lang="en-ZA" sz="1200" b="0" i="0" u="none" strike="noStrike" kern="1200" baseline="0" dirty="0">
                <a:solidFill>
                  <a:schemeClr val="tx1"/>
                </a:solidFill>
                <a:latin typeface="Arial" charset="0"/>
                <a:ea typeface="+mn-ea"/>
                <a:cs typeface="+mn-cs"/>
              </a:rPr>
              <a:t>have been high. Adverse events have generally been low</a:t>
            </a:r>
          </a:p>
          <a:p>
            <a:r>
              <a:rPr lang="en-ZA" sz="1200" b="0" i="0" u="none" strike="noStrike" kern="1200" baseline="0" dirty="0">
                <a:solidFill>
                  <a:schemeClr val="tx1"/>
                </a:solidFill>
                <a:latin typeface="Arial" charset="0"/>
                <a:ea typeface="+mn-ea"/>
                <a:cs typeface="+mn-cs"/>
              </a:rPr>
              <a:t>and well managed and mainly include reduced appetite,</a:t>
            </a:r>
          </a:p>
          <a:p>
            <a:r>
              <a:rPr lang="en-ZA" sz="1200" b="0" i="0" u="none" strike="noStrike" kern="1200" baseline="0" dirty="0">
                <a:solidFill>
                  <a:schemeClr val="tx1"/>
                </a:solidFill>
                <a:latin typeface="Arial" charset="0"/>
                <a:ea typeface="+mn-ea"/>
                <a:cs typeface="+mn-cs"/>
              </a:rPr>
              <a:t>joint and muscle pain and generalised weakness.</a:t>
            </a:r>
          </a:p>
          <a:p>
            <a:r>
              <a:rPr lang="en-ZA" sz="1200" b="0" i="0" u="none" strike="noStrike" kern="1200" baseline="0" dirty="0">
                <a:solidFill>
                  <a:schemeClr val="tx1"/>
                </a:solidFill>
                <a:latin typeface="Arial" charset="0"/>
                <a:ea typeface="+mn-ea"/>
                <a:cs typeface="+mn-cs"/>
              </a:rPr>
              <a:t>Lessons learnt during the scale up will be discussed</a:t>
            </a:r>
            <a:endParaRPr lang="en-ZA" dirty="0"/>
          </a:p>
        </p:txBody>
      </p:sp>
      <p:sp>
        <p:nvSpPr>
          <p:cNvPr id="4" name="Slide Number Placeholder 3"/>
          <p:cNvSpPr>
            <a:spLocks noGrp="1"/>
          </p:cNvSpPr>
          <p:nvPr>
            <p:ph type="sldNum" sz="quarter" idx="10"/>
          </p:nvPr>
        </p:nvSpPr>
        <p:spPr/>
        <p:txBody>
          <a:bodyPr/>
          <a:lstStyle/>
          <a:p>
            <a:pPr>
              <a:defRPr/>
            </a:pPr>
            <a:fld id="{C95B4D21-C582-49C5-A064-5682DCD045BD}" type="slidenum">
              <a:rPr lang="en-GB" smtClean="0"/>
              <a:pPr>
                <a:defRPr/>
              </a:pPr>
              <a:t>27</a:t>
            </a:fld>
            <a:endParaRPr lang="en-GB"/>
          </a:p>
        </p:txBody>
      </p:sp>
    </p:spTree>
    <p:extLst>
      <p:ext uri="{BB962C8B-B14F-4D97-AF65-F5344CB8AC3E}">
        <p14:creationId xmlns:p14="http://schemas.microsoft.com/office/powerpoint/2010/main" val="399318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ZA" b="1" dirty="0"/>
              <a:t>See 1 citation found using an alternative search:</a:t>
            </a:r>
          </a:p>
          <a:p>
            <a:r>
              <a:rPr lang="en-ZA" dirty="0" err="1">
                <a:hlinkClick r:id="rId3" tooltip="Clinical infectious diseases : an official publication of the Infectious Diseases Society of America."/>
              </a:rPr>
              <a:t>Clin</a:t>
            </a:r>
            <a:r>
              <a:rPr lang="en-ZA" dirty="0">
                <a:hlinkClick r:id="rId3" tooltip="Clinical infectious diseases : an official publication of the Infectious Diseases Society of America."/>
              </a:rPr>
              <a:t> Infect Dis.</a:t>
            </a:r>
            <a:r>
              <a:rPr lang="en-ZA" dirty="0"/>
              <a:t> 2018 Sep 14;67(7):1072-1078. </a:t>
            </a:r>
            <a:r>
              <a:rPr lang="en-ZA" dirty="0" err="1"/>
              <a:t>doi</a:t>
            </a:r>
            <a:r>
              <a:rPr lang="en-ZA" dirty="0"/>
              <a:t>: 10.1093/</a:t>
            </a:r>
            <a:r>
              <a:rPr lang="en-ZA" dirty="0" err="1"/>
              <a:t>cid</a:t>
            </a:r>
            <a:r>
              <a:rPr lang="en-ZA" dirty="0"/>
              <a:t>/ciy230.</a:t>
            </a:r>
          </a:p>
          <a:p>
            <a:r>
              <a:rPr lang="en-ZA" b="1" dirty="0"/>
              <a:t>Cost-effectiveness of Preventive Therapy for Tuberculosis With Isoniazid and </a:t>
            </a:r>
            <a:r>
              <a:rPr lang="en-ZA" b="1" dirty="0" err="1"/>
              <a:t>Rifapentine</a:t>
            </a:r>
            <a:r>
              <a:rPr lang="en-ZA" b="1" dirty="0"/>
              <a:t> Versus Isoniazid Alone in High-Burden Settings.</a:t>
            </a:r>
          </a:p>
          <a:p>
            <a:r>
              <a:rPr lang="en-ZA" dirty="0">
                <a:hlinkClick r:id="rId4"/>
              </a:rPr>
              <a:t>Johnson KT</a:t>
            </a:r>
            <a:r>
              <a:rPr lang="en-ZA" baseline="30000" dirty="0"/>
              <a:t>1</a:t>
            </a:r>
            <a:r>
              <a:rPr lang="en-ZA" dirty="0"/>
              <a:t>, </a:t>
            </a:r>
            <a:r>
              <a:rPr lang="en-ZA" dirty="0">
                <a:hlinkClick r:id="rId5"/>
              </a:rPr>
              <a:t>Churchyard GJ</a:t>
            </a:r>
            <a:r>
              <a:rPr lang="en-ZA" baseline="30000" dirty="0"/>
              <a:t>2</a:t>
            </a:r>
            <a:r>
              <a:rPr lang="en-ZA" dirty="0"/>
              <a:t>, </a:t>
            </a:r>
            <a:r>
              <a:rPr lang="en-ZA" dirty="0">
                <a:hlinkClick r:id="rId6"/>
              </a:rPr>
              <a:t>Sohn H</a:t>
            </a:r>
            <a:r>
              <a:rPr lang="en-ZA" baseline="30000" dirty="0"/>
              <a:t>3</a:t>
            </a:r>
            <a:r>
              <a:rPr lang="en-ZA" dirty="0"/>
              <a:t>, </a:t>
            </a:r>
            <a:r>
              <a:rPr lang="en-ZA" dirty="0">
                <a:hlinkClick r:id="rId7"/>
              </a:rPr>
              <a:t>Dowdy DW</a:t>
            </a:r>
            <a:r>
              <a:rPr lang="en-ZA" baseline="30000" dirty="0"/>
              <a:t>3</a:t>
            </a:r>
            <a:r>
              <a:rPr lang="en-ZA" dirty="0"/>
              <a:t>.</a:t>
            </a:r>
          </a:p>
          <a:p>
            <a:r>
              <a:rPr lang="en-ZA" b="1" dirty="0">
                <a:effectLst/>
                <a:hlinkClick r:id="rId3" tooltip="Open/close author information list"/>
              </a:rPr>
              <a:t>Author information</a:t>
            </a:r>
            <a:endParaRPr lang="en-ZA" b="1" dirty="0">
              <a:effectLst/>
            </a:endParaRPr>
          </a:p>
          <a:p>
            <a:r>
              <a:rPr lang="en-ZA" dirty="0">
                <a:effectLst/>
              </a:rPr>
              <a:t>1Krieger School of Arts and Sciences, Johns Hopkins University, Baltimore, Maryland.2Aurum Health, Johannesburg, South Africa.3Department of Epidemiology, Johns Hopkins Bloomberg School of Public Health, Baltimore, Maryland.</a:t>
            </a:r>
          </a:p>
          <a:p>
            <a:r>
              <a:rPr lang="en-ZA" b="1" dirty="0"/>
              <a:t>Abstract</a:t>
            </a:r>
          </a:p>
          <a:p>
            <a:r>
              <a:rPr lang="en-ZA" b="1" dirty="0"/>
              <a:t>Background: </a:t>
            </a:r>
          </a:p>
          <a:p>
            <a:r>
              <a:rPr lang="en-ZA" dirty="0"/>
              <a:t>A short-course regimen of 3 months of weekly </a:t>
            </a:r>
            <a:r>
              <a:rPr lang="en-ZA" dirty="0" err="1"/>
              <a:t>rifapentine</a:t>
            </a:r>
            <a:r>
              <a:rPr lang="en-ZA" dirty="0"/>
              <a:t> and isoniazid (3HP) has recently been recommended by the World Health Organization as an alternative to at least 6 months of daily isoniazid (isoniazid preventive therapy [IPT]) for prevention of tuberculosis (TB). The contexts in which 3HP may be cost-effective compared to IPT among people living with human immunodeficiency virus are unknown.</a:t>
            </a:r>
          </a:p>
          <a:p>
            <a:r>
              <a:rPr lang="en-ZA" b="1" dirty="0"/>
              <a:t>Methods: </a:t>
            </a:r>
          </a:p>
          <a:p>
            <a:r>
              <a:rPr lang="en-ZA" dirty="0"/>
              <a:t>We used a Markov state transition model to estimate the incremental cost-effectiveness of 3HP relative to IPT in high-burden settings, using a cohort of 1000 patients in a Ugandan HIV clinic as an emblematic scenario. Cost-effectiveness was expressed as 2017 US dollars per disability-adjusted life year (DALY) averted from a healthcare perspective over a 20-year time horizon. We explored the conditions under which 3HP would be considered cost-effective relative to IPT.</a:t>
            </a:r>
          </a:p>
          <a:p>
            <a:r>
              <a:rPr lang="en-ZA" b="1" dirty="0"/>
              <a:t>Results: </a:t>
            </a:r>
          </a:p>
          <a:p>
            <a:r>
              <a:rPr lang="en-ZA" dirty="0"/>
              <a:t>Per 1000 individuals on antiretroviral therapy in the reference scenario, treatment with 3HP rather than IPT was estimated to avert 9 cases of TB and 1 death, costing $9402 per DALY averted relative to IPT. Cost-effectiveness depended strongly on the price of </a:t>
            </a:r>
            <a:r>
              <a:rPr lang="en-ZA" dirty="0" err="1"/>
              <a:t>rifapentine</a:t>
            </a:r>
            <a:r>
              <a:rPr lang="en-ZA" dirty="0"/>
              <a:t>, completion of 3HP, and prevalence of latent TB. At a willingness to pay of $1000 per DALY averted, 3HP is likely to be cost-effective relative to IPT only if the price of </a:t>
            </a:r>
            <a:r>
              <a:rPr lang="en-ZA" dirty="0" err="1"/>
              <a:t>rifapentine</a:t>
            </a:r>
            <a:r>
              <a:rPr lang="en-ZA" dirty="0"/>
              <a:t> can be greatly reduced (to approximately $20 per course) and high treatment completion (85%) can be achieved.</a:t>
            </a:r>
          </a:p>
          <a:p>
            <a:r>
              <a:rPr lang="en-ZA" b="1" dirty="0"/>
              <a:t>Conclusions: </a:t>
            </a:r>
          </a:p>
          <a:p>
            <a:r>
              <a:rPr lang="en-ZA" dirty="0"/>
              <a:t>3HP may be a cost-effective alternative to IPT in high-burden settings, but cost-effectiveness depends on the price of </a:t>
            </a:r>
            <a:r>
              <a:rPr lang="en-ZA" dirty="0" err="1"/>
              <a:t>rifapentine</a:t>
            </a:r>
            <a:r>
              <a:rPr lang="en-ZA" dirty="0"/>
              <a:t>, achievable completion rates, and local willingness to pay.</a:t>
            </a:r>
          </a:p>
          <a:p>
            <a:endParaRPr lang="en-ZA" dirty="0"/>
          </a:p>
        </p:txBody>
      </p:sp>
      <p:sp>
        <p:nvSpPr>
          <p:cNvPr id="4" name="Slide Number Placeholder 3"/>
          <p:cNvSpPr>
            <a:spLocks noGrp="1"/>
          </p:cNvSpPr>
          <p:nvPr>
            <p:ph type="sldNum" sz="quarter" idx="10"/>
          </p:nvPr>
        </p:nvSpPr>
        <p:spPr/>
        <p:txBody>
          <a:bodyPr/>
          <a:lstStyle/>
          <a:p>
            <a:pPr>
              <a:defRPr/>
            </a:pPr>
            <a:fld id="{C95B4D21-C582-49C5-A064-5682DCD045BD}" type="slidenum">
              <a:rPr lang="en-GB" smtClean="0"/>
              <a:pPr>
                <a:defRPr/>
              </a:pPr>
              <a:t>28</a:t>
            </a:fld>
            <a:endParaRPr lang="en-GB"/>
          </a:p>
        </p:txBody>
      </p:sp>
    </p:spTree>
    <p:extLst>
      <p:ext uri="{BB962C8B-B14F-4D97-AF65-F5344CB8AC3E}">
        <p14:creationId xmlns:p14="http://schemas.microsoft.com/office/powerpoint/2010/main" val="2680873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C95B4D21-C582-49C5-A064-5682DCD045BD}" type="slidenum">
              <a:rPr lang="en-GB" smtClean="0"/>
              <a:pPr>
                <a:defRPr/>
              </a:pPr>
              <a:t>4</a:t>
            </a:fld>
            <a:endParaRPr lang="en-GB"/>
          </a:p>
        </p:txBody>
      </p:sp>
    </p:spTree>
    <p:extLst>
      <p:ext uri="{BB962C8B-B14F-4D97-AF65-F5344CB8AC3E}">
        <p14:creationId xmlns:p14="http://schemas.microsoft.com/office/powerpoint/2010/main" val="720646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ZA" b="1" dirty="0"/>
          </a:p>
          <a:p>
            <a:r>
              <a:rPr lang="en-ZA" dirty="0" err="1">
                <a:hlinkClick r:id="rId3" tooltip="The international journal of tuberculosis and lung disease : the official journal of the International Union against Tuberculosis and Lung Disease."/>
              </a:rPr>
              <a:t>Int</a:t>
            </a:r>
            <a:r>
              <a:rPr lang="en-ZA" dirty="0">
                <a:hlinkClick r:id="rId3" tooltip="The international journal of tuberculosis and lung disease : the official journal of the International Union against Tuberculosis and Lung Disease."/>
              </a:rPr>
              <a:t> J </a:t>
            </a:r>
            <a:r>
              <a:rPr lang="en-ZA" dirty="0" err="1">
                <a:hlinkClick r:id="rId3" tooltip="The international journal of tuberculosis and lung disease : the official journal of the International Union against Tuberculosis and Lung Disease."/>
              </a:rPr>
              <a:t>Tuberc</a:t>
            </a:r>
            <a:r>
              <a:rPr lang="en-ZA" dirty="0">
                <a:hlinkClick r:id="rId3" tooltip="The international journal of tuberculosis and lung disease : the official journal of the International Union against Tuberculosis and Lung Disease."/>
              </a:rPr>
              <a:t> Lung Dis.</a:t>
            </a:r>
            <a:r>
              <a:rPr lang="en-ZA" dirty="0"/>
              <a:t> 2016 Aug;20(8):1065-71. </a:t>
            </a:r>
            <a:r>
              <a:rPr lang="en-ZA" dirty="0" err="1"/>
              <a:t>doi</a:t>
            </a:r>
            <a:r>
              <a:rPr lang="en-ZA" dirty="0"/>
              <a:t>: 10.5588/ijtld.15.0908.</a:t>
            </a:r>
          </a:p>
          <a:p>
            <a:r>
              <a:rPr lang="en-ZA" b="1" dirty="0"/>
              <a:t>Rifampicin resistance after treatment for latent tuberculous infection: a systematic review and meta-analysis.</a:t>
            </a:r>
          </a:p>
          <a:p>
            <a:r>
              <a:rPr lang="en-ZA" dirty="0">
                <a:hlinkClick r:id="rId4"/>
              </a:rPr>
              <a:t>den Boon S</a:t>
            </a:r>
            <a:r>
              <a:rPr lang="en-ZA" baseline="30000" dirty="0"/>
              <a:t>1</a:t>
            </a:r>
            <a:r>
              <a:rPr lang="en-ZA" dirty="0"/>
              <a:t>, </a:t>
            </a:r>
            <a:r>
              <a:rPr lang="en-ZA" dirty="0" err="1">
                <a:hlinkClick r:id="rId5"/>
              </a:rPr>
              <a:t>Matteelli</a:t>
            </a:r>
            <a:r>
              <a:rPr lang="en-ZA" dirty="0">
                <a:hlinkClick r:id="rId5"/>
              </a:rPr>
              <a:t> A</a:t>
            </a:r>
            <a:r>
              <a:rPr lang="en-ZA" baseline="30000" dirty="0"/>
              <a:t>2</a:t>
            </a:r>
            <a:r>
              <a:rPr lang="en-ZA" dirty="0"/>
              <a:t>, </a:t>
            </a:r>
            <a:r>
              <a:rPr lang="en-ZA" dirty="0" err="1">
                <a:hlinkClick r:id="rId6"/>
              </a:rPr>
              <a:t>Getahun</a:t>
            </a:r>
            <a:r>
              <a:rPr lang="en-ZA" dirty="0">
                <a:hlinkClick r:id="rId6"/>
              </a:rPr>
              <a:t> H</a:t>
            </a:r>
            <a:r>
              <a:rPr lang="en-ZA" baseline="30000" dirty="0"/>
              <a:t>2</a:t>
            </a:r>
            <a:r>
              <a:rPr lang="en-ZA" dirty="0"/>
              <a:t>.</a:t>
            </a:r>
          </a:p>
          <a:p>
            <a:r>
              <a:rPr lang="en-ZA" b="1" dirty="0">
                <a:effectLst/>
                <a:hlinkClick r:id="rId3" tooltip="Open/close author information list"/>
              </a:rPr>
              <a:t>Author information</a:t>
            </a:r>
            <a:endParaRPr lang="en-ZA" b="1" dirty="0">
              <a:effectLst/>
            </a:endParaRPr>
          </a:p>
          <a:p>
            <a:r>
              <a:rPr lang="en-ZA" dirty="0">
                <a:effectLst/>
              </a:rPr>
              <a:t>1Independent consultant, Geneva, Switzerland.2The Global TB Programme, World Health Organization, Geneva, Switzerland.</a:t>
            </a:r>
          </a:p>
          <a:p>
            <a:r>
              <a:rPr lang="en-ZA" b="1" dirty="0"/>
              <a:t>Abstract</a:t>
            </a:r>
          </a:p>
          <a:p>
            <a:r>
              <a:rPr lang="en-ZA" b="1" dirty="0"/>
              <a:t>SETTING: </a:t>
            </a:r>
          </a:p>
          <a:p>
            <a:r>
              <a:rPr lang="en-ZA" dirty="0"/>
              <a:t>Treatment for latent tuberculous infection (LTBI) reduces the risk of tuberculosis (TB) disease. Shorter, </a:t>
            </a:r>
            <a:r>
              <a:rPr lang="en-ZA" dirty="0" err="1"/>
              <a:t>rifamycin</a:t>
            </a:r>
            <a:r>
              <a:rPr lang="en-ZA" dirty="0"/>
              <a:t>-containing regimens have been shown to be as effective as 6 months of isoniazid and superior with regard to safety and completion rate. It is unknown whether preventive therapy with </a:t>
            </a:r>
            <a:r>
              <a:rPr lang="en-ZA" dirty="0" err="1"/>
              <a:t>rifamycins</a:t>
            </a:r>
            <a:r>
              <a:rPr lang="en-ZA" dirty="0"/>
              <a:t> increases resistance to the drugs used.</a:t>
            </a:r>
          </a:p>
          <a:p>
            <a:r>
              <a:rPr lang="en-ZA" b="1" dirty="0"/>
              <a:t>OBJECTIVE: </a:t>
            </a:r>
          </a:p>
          <a:p>
            <a:r>
              <a:rPr lang="en-ZA" dirty="0"/>
              <a:t>To determine whether treatment for LTBI with </a:t>
            </a:r>
            <a:r>
              <a:rPr lang="en-ZA" dirty="0" err="1"/>
              <a:t>rifamycin</a:t>
            </a:r>
            <a:r>
              <a:rPr lang="en-ZA" dirty="0"/>
              <a:t>-containing regimens leads to significant development of resistance against </a:t>
            </a:r>
            <a:r>
              <a:rPr lang="en-ZA" dirty="0" err="1"/>
              <a:t>rifamycins</a:t>
            </a:r>
            <a:r>
              <a:rPr lang="en-ZA" dirty="0"/>
              <a:t>.</a:t>
            </a:r>
          </a:p>
          <a:p>
            <a:r>
              <a:rPr lang="en-ZA" b="1" dirty="0"/>
              <a:t>DESIGN: </a:t>
            </a:r>
          </a:p>
          <a:p>
            <a:r>
              <a:rPr lang="en-ZA" dirty="0"/>
              <a:t>Systematic review and meta-analysis.</a:t>
            </a:r>
          </a:p>
          <a:p>
            <a:r>
              <a:rPr lang="en-ZA" b="1" dirty="0"/>
              <a:t>RESULTS: </a:t>
            </a:r>
          </a:p>
          <a:p>
            <a:r>
              <a:rPr lang="en-ZA" dirty="0"/>
              <a:t>We included six randomised-controlled trials of </a:t>
            </a:r>
            <a:r>
              <a:rPr lang="en-ZA" dirty="0" err="1"/>
              <a:t>rifamycin</a:t>
            </a:r>
            <a:r>
              <a:rPr lang="en-ZA" dirty="0"/>
              <a:t>-containing regimens for LTBI treatment that reported drug resistance. There was no statistically significant increased risk of </a:t>
            </a:r>
            <a:r>
              <a:rPr lang="en-ZA" dirty="0" err="1"/>
              <a:t>rifamycin</a:t>
            </a:r>
            <a:r>
              <a:rPr lang="en-ZA" dirty="0"/>
              <a:t> resistance after LTBI treatment with </a:t>
            </a:r>
            <a:r>
              <a:rPr lang="en-ZA" dirty="0" err="1"/>
              <a:t>rifamycin</a:t>
            </a:r>
            <a:r>
              <a:rPr lang="en-ZA" dirty="0"/>
              <a:t>-containing regimens compared to non-</a:t>
            </a:r>
            <a:r>
              <a:rPr lang="en-ZA" dirty="0" err="1"/>
              <a:t>rifamycin</a:t>
            </a:r>
            <a:r>
              <a:rPr lang="en-ZA" dirty="0"/>
              <a:t>-containing regimens (RR 3.45, 95%CI 0.72-16.56; P = 0.12) or placebo (RR 0.20, 95%CI 0.02-1.66; P = 0.13).</a:t>
            </a:r>
          </a:p>
          <a:p>
            <a:r>
              <a:rPr lang="en-ZA" b="1" dirty="0"/>
              <a:t>CONCLUSION: </a:t>
            </a:r>
          </a:p>
          <a:p>
            <a:r>
              <a:rPr lang="en-ZA" dirty="0"/>
              <a:t>Preventive treatment with </a:t>
            </a:r>
            <a:r>
              <a:rPr lang="en-ZA" dirty="0" err="1"/>
              <a:t>rifamycin</a:t>
            </a:r>
            <a:r>
              <a:rPr lang="en-ZA" dirty="0"/>
              <a:t>-containing regimens does not significantly increase </a:t>
            </a:r>
            <a:r>
              <a:rPr lang="en-ZA" dirty="0" err="1"/>
              <a:t>rifamycin</a:t>
            </a:r>
            <a:r>
              <a:rPr lang="en-ZA" dirty="0"/>
              <a:t> resistance. Programmatic management of LTBI requires the creation of sound surveillance systems to monitor drug resistance.</a:t>
            </a:r>
          </a:p>
          <a:p>
            <a:endParaRPr lang="en-ZA" dirty="0"/>
          </a:p>
          <a:p>
            <a:r>
              <a:rPr lang="en-ZA" dirty="0"/>
              <a:t>The remaining three studies looked at intermittent regimens, two of which were in exclusively HIV-infected populations. The first, a large study, included 7731 participants and compared once-weekly INH and </a:t>
            </a:r>
            <a:r>
              <a:rPr lang="en-ZA" dirty="0" err="1"/>
              <a:t>rifapentine</a:t>
            </a:r>
            <a:r>
              <a:rPr lang="en-ZA" dirty="0"/>
              <a:t> (RPT) for 3 months with INH for 9 months in high-risk individuals such as contacts and new TST convertors.</a:t>
            </a:r>
            <a:r>
              <a:rPr lang="en-ZA" baseline="30000" dirty="0">
                <a:hlinkClick r:id="rId7"/>
              </a:rPr>
              <a:t>7</a:t>
            </a:r>
            <a:r>
              <a:rPr lang="en-ZA" dirty="0"/>
              <a:t> Approximately 2.5% were HIV-positive. Among seven TB cases in the intervention arm, one case had RMP </a:t>
            </a:r>
            <a:r>
              <a:rPr lang="en-ZA" dirty="0" err="1"/>
              <a:t>monoresistance</a:t>
            </a:r>
            <a:r>
              <a:rPr lang="en-ZA" dirty="0"/>
              <a:t>; this occurred in an HIV-positive individual with a CD4 count of 273/mm</a:t>
            </a:r>
            <a:r>
              <a:rPr lang="en-ZA" baseline="30000" dirty="0"/>
              <a:t>3</a:t>
            </a:r>
            <a:r>
              <a:rPr lang="en-ZA" dirty="0"/>
              <a:t> who had treatment interruptions and completed therapy late. There were 15 TB cases in the control arm, none of whom had </a:t>
            </a:r>
            <a:r>
              <a:rPr lang="en-ZA" dirty="0" err="1"/>
              <a:t>rifamycin</a:t>
            </a:r>
            <a:r>
              <a:rPr lang="en-ZA" dirty="0"/>
              <a:t> resistance. The second study, conducted among 44 HIV-positive, TST-positive adults, compared two different dosages of twice-weekly </a:t>
            </a:r>
            <a:r>
              <a:rPr lang="en-ZA" dirty="0" err="1"/>
              <a:t>rifabutin</a:t>
            </a:r>
            <a:r>
              <a:rPr lang="en-ZA" dirty="0"/>
              <a:t> (RBT) and INH for 3 months with daily INH for 6 months; there were two TB cases in the INH control group, none of whom had resistance to RBT (one had INH resistance). There were no TB cases in the RBT group.</a:t>
            </a:r>
            <a:r>
              <a:rPr lang="en-ZA" baseline="30000" dirty="0">
                <a:hlinkClick r:id="rId8"/>
              </a:rPr>
              <a:t>9</a:t>
            </a:r>
            <a:r>
              <a:rPr lang="en-ZA" dirty="0"/>
              <a:t> The last was a South African study that included 1148 HIV-positive, TST-positive individuals with a median CD4 count of 448/mm</a:t>
            </a:r>
            <a:r>
              <a:rPr lang="en-ZA" baseline="30000" dirty="0"/>
              <a:t>3</a:t>
            </a:r>
            <a:r>
              <a:rPr lang="en-ZA" dirty="0"/>
              <a:t>.</a:t>
            </a:r>
            <a:r>
              <a:rPr lang="en-ZA" baseline="30000" dirty="0">
                <a:hlinkClick r:id="rId9"/>
              </a:rPr>
              <a:t>6</a:t>
            </a:r>
            <a:r>
              <a:rPr lang="en-ZA" dirty="0"/>
              <a:t> This study compared daily INH for 6 months, continuous INH, twice-weekly RMP and INH for 12 weeks, and once-weekly RPT and INH for 12 weeks. One case of RMP </a:t>
            </a:r>
            <a:r>
              <a:rPr lang="en-ZA" dirty="0" err="1"/>
              <a:t>monoresistance</a:t>
            </a:r>
            <a:r>
              <a:rPr lang="en-ZA" dirty="0"/>
              <a:t> and one case of MDR-TB were detected in the once-weekly RPT group, whereas there were no resistant cases in the twice-weekly RMP or INH control goups.</a:t>
            </a:r>
            <a:r>
              <a:rPr lang="en-ZA" baseline="30000" dirty="0">
                <a:hlinkClick r:id="rId9"/>
              </a:rPr>
              <a:t>6</a:t>
            </a:r>
            <a:endParaRPr lang="en-ZA" dirty="0"/>
          </a:p>
          <a:p>
            <a:endParaRPr lang="en-ZA" dirty="0"/>
          </a:p>
        </p:txBody>
      </p:sp>
      <p:sp>
        <p:nvSpPr>
          <p:cNvPr id="4" name="Slide Number Placeholder 3"/>
          <p:cNvSpPr>
            <a:spLocks noGrp="1"/>
          </p:cNvSpPr>
          <p:nvPr>
            <p:ph type="sldNum" sz="quarter" idx="10"/>
          </p:nvPr>
        </p:nvSpPr>
        <p:spPr/>
        <p:txBody>
          <a:bodyPr/>
          <a:lstStyle/>
          <a:p>
            <a:pPr>
              <a:defRPr/>
            </a:pPr>
            <a:fld id="{C95B4D21-C582-49C5-A064-5682DCD045BD}" type="slidenum">
              <a:rPr lang="en-GB" smtClean="0"/>
              <a:pPr>
                <a:defRPr/>
              </a:pPr>
              <a:t>29</a:t>
            </a:fld>
            <a:endParaRPr lang="en-GB"/>
          </a:p>
        </p:txBody>
      </p:sp>
    </p:spTree>
    <p:extLst>
      <p:ext uri="{BB962C8B-B14F-4D97-AF65-F5344CB8AC3E}">
        <p14:creationId xmlns:p14="http://schemas.microsoft.com/office/powerpoint/2010/main" val="306992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C95B4D21-C582-49C5-A064-5682DCD045BD}" type="slidenum">
              <a:rPr lang="en-GB" smtClean="0"/>
              <a:pPr>
                <a:defRPr/>
              </a:pPr>
              <a:t>5</a:t>
            </a:fld>
            <a:endParaRPr lang="en-GB"/>
          </a:p>
        </p:txBody>
      </p:sp>
    </p:spTree>
    <p:extLst>
      <p:ext uri="{BB962C8B-B14F-4D97-AF65-F5344CB8AC3E}">
        <p14:creationId xmlns:p14="http://schemas.microsoft.com/office/powerpoint/2010/main" val="445541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there a word missing in the ‘caution’ section? </a:t>
            </a:r>
          </a:p>
        </p:txBody>
      </p:sp>
      <p:sp>
        <p:nvSpPr>
          <p:cNvPr id="4" name="Slide Number Placeholder 3"/>
          <p:cNvSpPr>
            <a:spLocks noGrp="1"/>
          </p:cNvSpPr>
          <p:nvPr>
            <p:ph type="sldNum" sz="quarter" idx="5"/>
          </p:nvPr>
        </p:nvSpPr>
        <p:spPr/>
        <p:txBody>
          <a:bodyPr/>
          <a:lstStyle/>
          <a:p>
            <a:pPr>
              <a:defRPr/>
            </a:pPr>
            <a:fld id="{C95B4D21-C582-49C5-A064-5682DCD045BD}" type="slidenum">
              <a:rPr lang="en-GB" smtClean="0"/>
              <a:pPr>
                <a:defRPr/>
              </a:pPr>
              <a:t>6</a:t>
            </a:fld>
            <a:endParaRPr lang="en-GB"/>
          </a:p>
        </p:txBody>
      </p:sp>
    </p:spTree>
    <p:extLst>
      <p:ext uri="{BB962C8B-B14F-4D97-AF65-F5344CB8AC3E}">
        <p14:creationId xmlns:p14="http://schemas.microsoft.com/office/powerpoint/2010/main" val="2633225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52D1FB-8B6D-48FA-974E-86502679DDF8}" type="slidenum">
              <a:rPr lang="en-GB"/>
              <a:pPr/>
              <a:t>7</a:t>
            </a:fld>
            <a:endParaRPr lang="en-GB" dirty="0"/>
          </a:p>
        </p:txBody>
      </p:sp>
      <p:sp>
        <p:nvSpPr>
          <p:cNvPr id="622594" name="Rectangle 2"/>
          <p:cNvSpPr>
            <a:spLocks noGrp="1" noRot="1" noChangeAspect="1" noChangeArrowheads="1" noTextEdit="1"/>
          </p:cNvSpPr>
          <p:nvPr>
            <p:ph type="sldImg"/>
          </p:nvPr>
        </p:nvSpPr>
        <p:spPr>
          <a:xfrm>
            <a:off x="90488" y="744538"/>
            <a:ext cx="6616700" cy="3722687"/>
          </a:xfrm>
          <a:ln/>
        </p:spPr>
      </p:sp>
      <p:sp>
        <p:nvSpPr>
          <p:cNvPr id="6225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76481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34BD60-2750-5C42-9CC3-9577BE14B06E}" type="slidenum">
              <a:rPr lang="en-US"/>
              <a:pPr/>
              <a:t>8</a:t>
            </a:fld>
            <a:endParaRPr lang="en-US"/>
          </a:p>
        </p:txBody>
      </p:sp>
      <p:sp>
        <p:nvSpPr>
          <p:cNvPr id="43010" name="Rectangle 2"/>
          <p:cNvSpPr>
            <a:spLocks noGrp="1" noRot="1" noChangeAspect="1" noChangeArrowheads="1"/>
          </p:cNvSpPr>
          <p:nvPr>
            <p:ph type="sldImg"/>
          </p:nvPr>
        </p:nvSpPr>
        <p:spPr bwMode="auto">
          <a:xfrm>
            <a:off x="90488" y="744538"/>
            <a:ext cx="6616700" cy="3722687"/>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43011" name="Rectangle 3"/>
          <p:cNvSpPr>
            <a:spLocks noGrp="1" noChangeArrowheads="1"/>
          </p:cNvSpPr>
          <p:nvPr>
            <p:ph type="body" idx="1"/>
          </p:nvPr>
        </p:nvSpPr>
        <p:spPr bwMode="auto">
          <a:xfrm>
            <a:off x="679768" y="4715154"/>
            <a:ext cx="5438140" cy="4466987"/>
          </a:xfrm>
          <a:prstGeom prst="rect">
            <a:avLst/>
          </a:prstGeo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374001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lvl="0"/>
            <a:r>
              <a:rPr lang="en-ZA" sz="1200" kern="1200" dirty="0" smtClean="0">
                <a:solidFill>
                  <a:schemeClr val="tx1"/>
                </a:solidFill>
                <a:effectLst/>
                <a:latin typeface="Arial" charset="0"/>
                <a:ea typeface="+mn-ea"/>
                <a:cs typeface="+mn-cs"/>
              </a:rPr>
              <a:t>67 of 200 countries reported on TB PT (WHO report)</a:t>
            </a:r>
          </a:p>
          <a:p>
            <a:pPr marL="0" indent="0">
              <a:buFont typeface="Arial" panose="020B0604020202020204" pitchFamily="34" charset="0"/>
              <a:buNone/>
            </a:pPr>
            <a:r>
              <a:rPr lang="en-US" sz="1200" dirty="0" smtClean="0">
                <a:solidFill>
                  <a:srgbClr val="17375E"/>
                </a:solidFill>
              </a:rPr>
              <a:t>Among </a:t>
            </a:r>
            <a:r>
              <a:rPr lang="en-US" sz="1200" dirty="0">
                <a:solidFill>
                  <a:srgbClr val="17375E"/>
                </a:solidFill>
              </a:rPr>
              <a:t>countries that reported IPT usage, coverage for child contacts &lt;5 and PLHIV was </a:t>
            </a:r>
            <a:r>
              <a:rPr lang="en-US" sz="1200" dirty="0" smtClean="0">
                <a:solidFill>
                  <a:srgbClr val="17375E"/>
                </a:solidFill>
              </a:rPr>
              <a:t>23% </a:t>
            </a:r>
            <a:r>
              <a:rPr lang="en-US" sz="1200" dirty="0">
                <a:solidFill>
                  <a:srgbClr val="17375E"/>
                </a:solidFill>
              </a:rPr>
              <a:t>and </a:t>
            </a:r>
            <a:r>
              <a:rPr lang="en-US" sz="1200" dirty="0" smtClean="0">
                <a:solidFill>
                  <a:srgbClr val="17375E"/>
                </a:solidFill>
              </a:rPr>
              <a:t>36% </a:t>
            </a:r>
            <a:r>
              <a:rPr lang="en-US" sz="1200" dirty="0">
                <a:solidFill>
                  <a:srgbClr val="17375E"/>
                </a:solidFill>
              </a:rPr>
              <a:t>respectively</a:t>
            </a:r>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9</a:t>
            </a:fld>
            <a:endParaRPr lang="en-US" dirty="0"/>
          </a:p>
        </p:txBody>
      </p:sp>
    </p:spTree>
    <p:extLst>
      <p:ext uri="{BB962C8B-B14F-4D97-AF65-F5344CB8AC3E}">
        <p14:creationId xmlns:p14="http://schemas.microsoft.com/office/powerpoint/2010/main" val="1258543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52D1FB-8B6D-48FA-974E-86502679DDF8}" type="slidenum">
              <a:rPr lang="en-GB"/>
              <a:pPr/>
              <a:t>10</a:t>
            </a:fld>
            <a:endParaRPr lang="en-GB" dirty="0"/>
          </a:p>
        </p:txBody>
      </p:sp>
      <p:sp>
        <p:nvSpPr>
          <p:cNvPr id="622594" name="Rectangle 2"/>
          <p:cNvSpPr>
            <a:spLocks noGrp="1" noRot="1" noChangeAspect="1" noChangeArrowheads="1" noTextEdit="1"/>
          </p:cNvSpPr>
          <p:nvPr>
            <p:ph type="sldImg"/>
          </p:nvPr>
        </p:nvSpPr>
        <p:spPr>
          <a:xfrm>
            <a:off x="90488" y="744538"/>
            <a:ext cx="6616700" cy="3722687"/>
          </a:xfrm>
          <a:ln/>
        </p:spPr>
      </p:sp>
      <p:sp>
        <p:nvSpPr>
          <p:cNvPr id="6225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19120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C95B4D21-C582-49C5-A064-5682DCD045BD}" type="slidenum">
              <a:rPr lang="en-GB" smtClean="0"/>
              <a:pPr>
                <a:defRPr/>
              </a:pPr>
              <a:t>12</a:t>
            </a:fld>
            <a:endParaRPr lang="en-GB"/>
          </a:p>
        </p:txBody>
      </p:sp>
    </p:spTree>
    <p:extLst>
      <p:ext uri="{BB962C8B-B14F-4D97-AF65-F5344CB8AC3E}">
        <p14:creationId xmlns:p14="http://schemas.microsoft.com/office/powerpoint/2010/main" val="5001594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CF6A5E8-C450-4A6B-99A0-BF2531B4CA4A}" type="slidenum">
              <a:rPr lang="en-US" smtClean="0"/>
              <a:pPr>
                <a:defRPr/>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2" cstate="email"/>
          <a:srcRect/>
          <a:stretch>
            <a:fillRect/>
          </a:stretch>
        </p:blipFill>
        <p:spPr bwMode="auto">
          <a:xfrm>
            <a:off x="9900458" y="5070686"/>
            <a:ext cx="1915312" cy="1634914"/>
          </a:xfrm>
          <a:prstGeom prst="rect">
            <a:avLst/>
          </a:prstGeom>
          <a:noFill/>
          <a:ln w="9525">
            <a:noFill/>
            <a:miter lim="800000"/>
            <a:headEnd/>
            <a:tailEnd/>
          </a:ln>
          <a:effectLst/>
        </p:spPr>
      </p:pic>
    </p:spTree>
    <p:extLst>
      <p:ext uri="{BB962C8B-B14F-4D97-AF65-F5344CB8AC3E}">
        <p14:creationId xmlns:p14="http://schemas.microsoft.com/office/powerpoint/2010/main" val="1029673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A1DDECE-F924-44F4-9169-00EF42999A6F}" type="slidenum">
              <a:rPr lang="en-US" smtClean="0"/>
              <a:pPr>
                <a:defRPr/>
              </a:pPr>
              <a:t>‹#›</a:t>
            </a:fld>
            <a:endParaRPr lang="en-US"/>
          </a:p>
        </p:txBody>
      </p:sp>
    </p:spTree>
    <p:extLst>
      <p:ext uri="{BB962C8B-B14F-4D97-AF65-F5344CB8AC3E}">
        <p14:creationId xmlns:p14="http://schemas.microsoft.com/office/powerpoint/2010/main" val="3811741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F9DAA90-BF08-4A3D-B1B2-8EDF96318894}" type="slidenum">
              <a:rPr lang="en-US" smtClean="0"/>
              <a:pPr>
                <a:defRPr/>
              </a:pPr>
              <a:t>‹#›</a:t>
            </a:fld>
            <a:endParaRPr lang="en-US"/>
          </a:p>
        </p:txBody>
      </p:sp>
    </p:spTree>
    <p:extLst>
      <p:ext uri="{BB962C8B-B14F-4D97-AF65-F5344CB8AC3E}">
        <p14:creationId xmlns:p14="http://schemas.microsoft.com/office/powerpoint/2010/main" val="592207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4626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68440"/>
          </a:xfrm>
        </p:spPr>
        <p:txBody>
          <a:bodyPr>
            <a:normAutofit/>
          </a:bodyPr>
          <a:lstStyle>
            <a:lvl1pPr marL="0" algn="ctr">
              <a:defRPr sz="3600" b="1"/>
            </a:lvl1p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C1CFDB7-4507-42C7-94A9-BFAD1CEB8E5C}" type="slidenum">
              <a:rPr lang="en-US" smtClean="0"/>
              <a:pPr>
                <a:defRPr/>
              </a:pPr>
              <a:t>‹#›</a:t>
            </a:fld>
            <a:endParaRPr lang="en-US"/>
          </a:p>
        </p:txBody>
      </p:sp>
    </p:spTree>
    <p:extLst>
      <p:ext uri="{BB962C8B-B14F-4D97-AF65-F5344CB8AC3E}">
        <p14:creationId xmlns:p14="http://schemas.microsoft.com/office/powerpoint/2010/main" val="2275962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6A35FE5-D5CF-43F1-915B-9282C9B1B2D6}" type="slidenum">
              <a:rPr lang="en-US" smtClean="0"/>
              <a:pPr>
                <a:defRPr/>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2" cstate="email"/>
          <a:srcRect/>
          <a:stretch>
            <a:fillRect/>
          </a:stretch>
        </p:blipFill>
        <p:spPr bwMode="auto">
          <a:xfrm>
            <a:off x="10134600" y="5410200"/>
            <a:ext cx="1655436" cy="1295400"/>
          </a:xfrm>
          <a:prstGeom prst="rect">
            <a:avLst/>
          </a:prstGeom>
          <a:noFill/>
          <a:ln w="9525">
            <a:noFill/>
            <a:miter lim="800000"/>
            <a:headEnd/>
            <a:tailEnd/>
          </a:ln>
          <a:effectLst/>
        </p:spPr>
      </p:pic>
    </p:spTree>
    <p:extLst>
      <p:ext uri="{BB962C8B-B14F-4D97-AF65-F5344CB8AC3E}">
        <p14:creationId xmlns:p14="http://schemas.microsoft.com/office/powerpoint/2010/main" val="3594265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25D39A1-A2C3-440A-A461-393EE6A80DC5}" type="slidenum">
              <a:rPr lang="en-US" smtClean="0"/>
              <a:pPr>
                <a:defRPr/>
              </a:pPr>
              <a:t>‹#›</a:t>
            </a:fld>
            <a:endParaRPr lang="en-US"/>
          </a:p>
        </p:txBody>
      </p:sp>
    </p:spTree>
    <p:extLst>
      <p:ext uri="{BB962C8B-B14F-4D97-AF65-F5344CB8AC3E}">
        <p14:creationId xmlns:p14="http://schemas.microsoft.com/office/powerpoint/2010/main" val="1935628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AD7D796-7E8F-4B26-8D23-FC599703C9F0}" type="slidenum">
              <a:rPr lang="en-US" smtClean="0"/>
              <a:pPr>
                <a:defRPr/>
              </a:pPr>
              <a:t>‹#›</a:t>
            </a:fld>
            <a:endParaRPr lang="en-US"/>
          </a:p>
        </p:txBody>
      </p:sp>
    </p:spTree>
    <p:extLst>
      <p:ext uri="{BB962C8B-B14F-4D97-AF65-F5344CB8AC3E}">
        <p14:creationId xmlns:p14="http://schemas.microsoft.com/office/powerpoint/2010/main" val="194201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9442A39-2D2C-4A12-81CD-A176622D9D77}" type="slidenum">
              <a:rPr lang="en-US" smtClean="0"/>
              <a:pPr>
                <a:defRPr/>
              </a:pPr>
              <a:t>‹#›</a:t>
            </a:fld>
            <a:endParaRPr lang="en-US"/>
          </a:p>
        </p:txBody>
      </p:sp>
    </p:spTree>
    <p:extLst>
      <p:ext uri="{BB962C8B-B14F-4D97-AF65-F5344CB8AC3E}">
        <p14:creationId xmlns:p14="http://schemas.microsoft.com/office/powerpoint/2010/main" val="398172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61E84FD9-4DFC-46FC-8AE4-D054BE13C47A}" type="slidenum">
              <a:rPr lang="en-US" smtClean="0"/>
              <a:pPr>
                <a:defRPr/>
              </a:pPr>
              <a:t>‹#›</a:t>
            </a:fld>
            <a:endParaRPr lang="en-US"/>
          </a:p>
        </p:txBody>
      </p:sp>
    </p:spTree>
    <p:extLst>
      <p:ext uri="{BB962C8B-B14F-4D97-AF65-F5344CB8AC3E}">
        <p14:creationId xmlns:p14="http://schemas.microsoft.com/office/powerpoint/2010/main" val="412175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C528E9EE-F917-4527-A46C-F4A63EF9976D}" type="slidenum">
              <a:rPr lang="en-US" smtClean="0"/>
              <a:pPr>
                <a:defRPr/>
              </a:pPr>
              <a:t>‹#›</a:t>
            </a:fld>
            <a:endParaRPr lang="en-US"/>
          </a:p>
        </p:txBody>
      </p:sp>
    </p:spTree>
    <p:extLst>
      <p:ext uri="{BB962C8B-B14F-4D97-AF65-F5344CB8AC3E}">
        <p14:creationId xmlns:p14="http://schemas.microsoft.com/office/powerpoint/2010/main" val="2896529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ABE3E76-C415-42DD-8043-9D8D87AC7E3B}" type="slidenum">
              <a:rPr lang="en-US" smtClean="0"/>
              <a:pPr>
                <a:defRPr/>
              </a:pPr>
              <a:t>‹#›</a:t>
            </a:fld>
            <a:endParaRPr lang="en-US"/>
          </a:p>
        </p:txBody>
      </p:sp>
    </p:spTree>
    <p:extLst>
      <p:ext uri="{BB962C8B-B14F-4D97-AF65-F5344CB8AC3E}">
        <p14:creationId xmlns:p14="http://schemas.microsoft.com/office/powerpoint/2010/main" val="3413710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AAD347D-5ACD-4C99-B74B-A9C85AD731AF}" type="datetimeFigureOut">
              <a:rPr lang="en-US" smtClean="0"/>
              <a:t>7/22/2019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02111984F565}"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userDrawn="1"/>
        </p:nvPicPr>
        <p:blipFill>
          <a:blip r:embed="rId14" cstate="email"/>
          <a:srcRect/>
          <a:stretch>
            <a:fillRect/>
          </a:stretch>
        </p:blipFill>
        <p:spPr bwMode="auto">
          <a:xfrm>
            <a:off x="10591800" y="5867400"/>
            <a:ext cx="1223970" cy="957510"/>
          </a:xfrm>
          <a:prstGeom prst="rect">
            <a:avLst/>
          </a:prstGeom>
          <a:noFill/>
          <a:ln w="9525">
            <a:noFill/>
            <a:miter lim="800000"/>
            <a:headEnd/>
            <a:tailEnd/>
          </a:ln>
          <a:effectLst/>
        </p:spPr>
      </p:pic>
    </p:spTree>
    <p:extLst>
      <p:ext uri="{BB962C8B-B14F-4D97-AF65-F5344CB8AC3E}">
        <p14:creationId xmlns:p14="http://schemas.microsoft.com/office/powerpoint/2010/main" val="2003296712"/>
      </p:ext>
    </p:extLst>
  </p:cSld>
  <p:clrMap bg1="lt1" tx1="dk1" bg2="lt2" tx2="dk2" accent1="accent1" accent2="accent2" accent3="accent3" accent4="accent4" accent5="accent5" accent6="accent6" hlink="hlink" folHlink="folHlink"/>
  <p:sldLayoutIdLst>
    <p:sldLayoutId id="2147484341" r:id="rId1"/>
    <p:sldLayoutId id="2147484342" r:id="rId2"/>
    <p:sldLayoutId id="2147484343" r:id="rId3"/>
    <p:sldLayoutId id="2147484344" r:id="rId4"/>
    <p:sldLayoutId id="2147484345" r:id="rId5"/>
    <p:sldLayoutId id="2147484346" r:id="rId6"/>
    <p:sldLayoutId id="2147484347" r:id="rId7"/>
    <p:sldLayoutId id="2147484348" r:id="rId8"/>
    <p:sldLayoutId id="2147484349" r:id="rId9"/>
    <p:sldLayoutId id="2147484350" r:id="rId10"/>
    <p:sldLayoutId id="2147484351" r:id="rId11"/>
    <p:sldLayoutId id="2147484352"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eg"/><Relationship Id="rId3" Type="http://schemas.openxmlformats.org/officeDocument/2006/relationships/image" Target="../media/image16.jpeg"/><Relationship Id="rId7" Type="http://schemas.openxmlformats.org/officeDocument/2006/relationships/image" Target="../media/image20.png"/><Relationship Id="rId12" Type="http://schemas.openxmlformats.org/officeDocument/2006/relationships/image" Target="../media/image25.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gif"/><Relationship Id="rId11" Type="http://schemas.openxmlformats.org/officeDocument/2006/relationships/image" Target="../media/image24.jpe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F519B4-D587-A942-B07E-615A9222D2A5}"/>
              </a:ext>
            </a:extLst>
          </p:cNvPr>
          <p:cNvSpPr/>
          <p:nvPr/>
        </p:nvSpPr>
        <p:spPr>
          <a:xfrm>
            <a:off x="0" y="6177572"/>
            <a:ext cx="12192000" cy="695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idx="4294967295"/>
          </p:nvPr>
        </p:nvSpPr>
        <p:spPr>
          <a:xfrm>
            <a:off x="2006600" y="152400"/>
            <a:ext cx="10185400" cy="1293813"/>
          </a:xfrm>
          <a:prstGeom prst="rect">
            <a:avLst/>
          </a:prstGeom>
        </p:spPr>
        <p:txBody>
          <a:bodyPr>
            <a:noAutofit/>
          </a:bodyPr>
          <a:lstStyle/>
          <a:p>
            <a:pPr algn="l"/>
            <a:r>
              <a:rPr lang="en-US" dirty="0"/>
              <a:t>TB Preventive </a:t>
            </a:r>
            <a:r>
              <a:rPr lang="en-US" dirty="0" smtClean="0"/>
              <a:t>Treatment</a:t>
            </a:r>
            <a:endParaRPr lang="en-US" dirty="0"/>
          </a:p>
        </p:txBody>
      </p:sp>
      <p:sp>
        <p:nvSpPr>
          <p:cNvPr id="3" name="Subtitle 2"/>
          <p:cNvSpPr>
            <a:spLocks noGrp="1"/>
          </p:cNvSpPr>
          <p:nvPr>
            <p:ph type="subTitle" idx="4294967295"/>
          </p:nvPr>
        </p:nvSpPr>
        <p:spPr>
          <a:xfrm>
            <a:off x="2474913" y="2044700"/>
            <a:ext cx="9717087" cy="1752600"/>
          </a:xfrm>
          <a:prstGeom prst="rect">
            <a:avLst/>
          </a:prstGeom>
        </p:spPr>
        <p:txBody>
          <a:bodyPr>
            <a:normAutofit/>
          </a:bodyPr>
          <a:lstStyle/>
          <a:p>
            <a:pPr marL="0" indent="0">
              <a:buNone/>
            </a:pPr>
            <a:r>
              <a:rPr lang="en-US" sz="2800" dirty="0"/>
              <a:t>Salome Charalambous</a:t>
            </a:r>
          </a:p>
          <a:p>
            <a:pPr marL="0" indent="0">
              <a:buNone/>
            </a:pPr>
            <a:r>
              <a:rPr lang="en-US" sz="2800" dirty="0"/>
              <a:t>The Aurum Institute </a:t>
            </a:r>
          </a:p>
          <a:p>
            <a:pPr marL="0" indent="0">
              <a:buNone/>
            </a:pPr>
            <a:r>
              <a:rPr lang="en-US" sz="2800" dirty="0"/>
              <a:t>22 July 2019</a:t>
            </a:r>
            <a:endParaRPr lang="en-US" sz="2800" dirty="0">
              <a:solidFill>
                <a:srgbClr val="093552"/>
              </a:solidFill>
              <a:latin typeface="Arial Narrow" panose="020B060602020203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28" y="1"/>
            <a:ext cx="835224" cy="6870263"/>
          </a:xfrm>
          <a:prstGeom prst="rect">
            <a:avLst/>
          </a:prstGeom>
        </p:spPr>
      </p:pic>
      <p:pic>
        <p:nvPicPr>
          <p:cNvPr id="5" name="Picture 4" descr="A close up of a sign&#10;&#10;Description automatically generated">
            <a:extLst>
              <a:ext uri="{FF2B5EF4-FFF2-40B4-BE49-F238E27FC236}">
                <a16:creationId xmlns:a16="http://schemas.microsoft.com/office/drawing/2014/main" id="{63D3C67C-C5A5-4457-8716-FD9C437D12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0988" y="5617135"/>
            <a:ext cx="2289895" cy="982704"/>
          </a:xfrm>
          <a:prstGeom prst="rect">
            <a:avLst/>
          </a:prstGeom>
        </p:spPr>
      </p:pic>
      <p:pic>
        <p:nvPicPr>
          <p:cNvPr id="10" name="Picture 9" descr="A close up of a logo&#10;&#10;Description automatically generated">
            <a:extLst>
              <a:ext uri="{FF2B5EF4-FFF2-40B4-BE49-F238E27FC236}">
                <a16:creationId xmlns:a16="http://schemas.microsoft.com/office/drawing/2014/main" id="{E5458596-A1C6-40D2-B06C-6B1CD5C222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6129421"/>
            <a:ext cx="4377928" cy="470418"/>
          </a:xfrm>
          <a:prstGeom prst="rect">
            <a:avLst/>
          </a:prstGeom>
        </p:spPr>
      </p:pic>
      <p:pic>
        <p:nvPicPr>
          <p:cNvPr id="8" name="Picture 2">
            <a:extLst>
              <a:ext uri="{FF2B5EF4-FFF2-40B4-BE49-F238E27FC236}">
                <a16:creationId xmlns:a16="http://schemas.microsoft.com/office/drawing/2014/main" id="{D27B66A8-7432-8444-B118-C1B7F02FA277}"/>
              </a:ext>
            </a:extLst>
          </p:cNvPr>
          <p:cNvPicPr>
            <a:picLocks noChangeAspect="1" noChangeArrowheads="1"/>
          </p:cNvPicPr>
          <p:nvPr/>
        </p:nvPicPr>
        <p:blipFill>
          <a:blip r:embed="rId5" cstate="email"/>
          <a:srcRect/>
          <a:stretch>
            <a:fillRect/>
          </a:stretch>
        </p:blipFill>
        <p:spPr bwMode="auto">
          <a:xfrm>
            <a:off x="9514479" y="4974782"/>
            <a:ext cx="2570169" cy="1634914"/>
          </a:xfrm>
          <a:prstGeom prst="rect">
            <a:avLst/>
          </a:prstGeom>
          <a:noFill/>
          <a:ln w="9525">
            <a:noFill/>
            <a:miter lim="800000"/>
            <a:headEnd/>
            <a:tailEnd/>
          </a:ln>
          <a:effectLst/>
        </p:spPr>
      </p:pic>
    </p:spTree>
    <p:extLst>
      <p:ext uri="{BB962C8B-B14F-4D97-AF65-F5344CB8AC3E}">
        <p14:creationId xmlns:p14="http://schemas.microsoft.com/office/powerpoint/2010/main" val="1219592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ZA" dirty="0"/>
          </a:p>
          <a:p>
            <a:endParaRPr lang="en-ZA" dirty="0"/>
          </a:p>
        </p:txBody>
      </p:sp>
      <p:pic>
        <p:nvPicPr>
          <p:cNvPr id="6" name="Picture 5"/>
          <p:cNvPicPr>
            <a:picLocks noChangeAspect="1"/>
          </p:cNvPicPr>
          <p:nvPr/>
        </p:nvPicPr>
        <p:blipFill>
          <a:blip r:embed="rId3"/>
          <a:stretch>
            <a:fillRect/>
          </a:stretch>
        </p:blipFill>
        <p:spPr>
          <a:xfrm>
            <a:off x="1103312" y="1600200"/>
            <a:ext cx="9336088" cy="4648200"/>
          </a:xfrm>
          <a:prstGeom prst="rect">
            <a:avLst/>
          </a:prstGeom>
        </p:spPr>
      </p:pic>
      <p:sp>
        <p:nvSpPr>
          <p:cNvPr id="18" name="TextBox 17"/>
          <p:cNvSpPr txBox="1"/>
          <p:nvPr/>
        </p:nvSpPr>
        <p:spPr>
          <a:xfrm>
            <a:off x="1730016" y="1056157"/>
            <a:ext cx="7693132" cy="400110"/>
          </a:xfrm>
          <a:prstGeom prst="rect">
            <a:avLst/>
          </a:prstGeom>
          <a:noFill/>
        </p:spPr>
        <p:txBody>
          <a:bodyPr wrap="none" rtlCol="0">
            <a:spAutoFit/>
          </a:bodyPr>
          <a:lstStyle/>
          <a:p>
            <a:r>
              <a:rPr lang="en-ZA" sz="2000" b="1" dirty="0"/>
              <a:t>TBTC Study 26: TST converters in US, Canada, Brazil &amp; Spain</a:t>
            </a:r>
            <a:endParaRPr lang="en-US" sz="2000" b="1" dirty="0"/>
          </a:p>
        </p:txBody>
      </p:sp>
      <p:sp>
        <p:nvSpPr>
          <p:cNvPr id="12" name="Rectangle 11"/>
          <p:cNvSpPr/>
          <p:nvPr/>
        </p:nvSpPr>
        <p:spPr>
          <a:xfrm>
            <a:off x="3962400" y="1815644"/>
            <a:ext cx="5029200" cy="369332"/>
          </a:xfrm>
          <a:prstGeom prst="rect">
            <a:avLst/>
          </a:prstGeom>
        </p:spPr>
        <p:txBody>
          <a:bodyPr wrap="square">
            <a:spAutoFit/>
          </a:bodyPr>
          <a:lstStyle/>
          <a:p>
            <a:r>
              <a:rPr lang="en-US" b="1" dirty="0">
                <a:solidFill>
                  <a:srgbClr val="FF0000"/>
                </a:solidFill>
              </a:rPr>
              <a:t>MITT analysis: TB event rate 0.13% vs 0.32%</a:t>
            </a:r>
          </a:p>
        </p:txBody>
      </p:sp>
      <p:sp>
        <p:nvSpPr>
          <p:cNvPr id="20" name="TextBox 4"/>
          <p:cNvSpPr txBox="1">
            <a:spLocks noChangeArrowheads="1"/>
          </p:cNvSpPr>
          <p:nvPr/>
        </p:nvSpPr>
        <p:spPr bwMode="auto">
          <a:xfrm>
            <a:off x="4140581" y="6437071"/>
            <a:ext cx="3457575" cy="369888"/>
          </a:xfrm>
          <a:prstGeom prst="rect">
            <a:avLst/>
          </a:prstGeom>
          <a:solidFill>
            <a:schemeClr val="bg1"/>
          </a:solidFill>
          <a:ln w="9525">
            <a:noFill/>
            <a:miter lim="800000"/>
            <a:headEnd/>
            <a:tailEnd/>
          </a:ln>
        </p:spPr>
        <p:txBody>
          <a:bodyPr>
            <a:spAutoFit/>
          </a:bodyPr>
          <a:lstStyle/>
          <a:p>
            <a:r>
              <a:rPr lang="en-GB" dirty="0">
                <a:solidFill>
                  <a:schemeClr val="accent1"/>
                </a:solidFill>
              </a:rPr>
              <a:t>Sterling NEJM 2011;365:2155</a:t>
            </a:r>
          </a:p>
        </p:txBody>
      </p:sp>
      <p:sp>
        <p:nvSpPr>
          <p:cNvPr id="8" name="Rectangle 7"/>
          <p:cNvSpPr/>
          <p:nvPr/>
        </p:nvSpPr>
        <p:spPr>
          <a:xfrm>
            <a:off x="2899538" y="1745959"/>
            <a:ext cx="5939662" cy="923330"/>
          </a:xfrm>
          <a:prstGeom prst="rect">
            <a:avLst/>
          </a:prstGeom>
          <a:solidFill>
            <a:schemeClr val="bg1"/>
          </a:solidFill>
        </p:spPr>
        <p:txBody>
          <a:bodyPr wrap="square">
            <a:spAutoFit/>
          </a:bodyPr>
          <a:lstStyle/>
          <a:p>
            <a:r>
              <a:rPr lang="en-US" b="1" dirty="0">
                <a:solidFill>
                  <a:srgbClr val="FF0000"/>
                </a:solidFill>
              </a:rPr>
              <a:t>Treatment completion: 82% vs. 69%</a:t>
            </a:r>
          </a:p>
          <a:p>
            <a:r>
              <a:rPr lang="en-US" b="1" dirty="0">
                <a:solidFill>
                  <a:srgbClr val="FF0000"/>
                </a:solidFill>
              </a:rPr>
              <a:t>Treatment limiting AEs: 4.9% vs. 3.7%</a:t>
            </a:r>
          </a:p>
          <a:p>
            <a:r>
              <a:rPr lang="en-US" b="1" dirty="0">
                <a:solidFill>
                  <a:srgbClr val="FF0000"/>
                </a:solidFill>
              </a:rPr>
              <a:t>Hepatotoxicity: 0.4% vs. 2.7%</a:t>
            </a:r>
          </a:p>
        </p:txBody>
      </p:sp>
      <p:sp>
        <p:nvSpPr>
          <p:cNvPr id="9" name="Rectangle 4"/>
          <p:cNvSpPr>
            <a:spLocks noChangeArrowheads="1"/>
          </p:cNvSpPr>
          <p:nvPr/>
        </p:nvSpPr>
        <p:spPr bwMode="auto">
          <a:xfrm>
            <a:off x="856456" y="214440"/>
            <a:ext cx="9829800" cy="900612"/>
          </a:xfrm>
          <a:prstGeom prst="rect">
            <a:avLst/>
          </a:prstGeom>
          <a:noFill/>
          <a:ln w="28575">
            <a:noFill/>
            <a:miter lim="800000"/>
            <a:headEnd/>
            <a:tailEnd/>
          </a:ln>
          <a:effectLst/>
        </p:spPr>
        <p:txBody>
          <a:bodyPr anchor="ctr"/>
          <a:lstStyle/>
          <a:p>
            <a:r>
              <a:rPr lang="en-ZA" sz="3800" dirty="0" smtClean="0">
                <a:solidFill>
                  <a:schemeClr val="tx2"/>
                </a:solidFill>
                <a:latin typeface="+mn-lt"/>
                <a:ea typeface="+mj-ea"/>
                <a:cs typeface="Arial" panose="020B0604020202020204" pitchFamily="34" charset="0"/>
              </a:rPr>
              <a:t>PREVENT TB: 3HP</a:t>
            </a:r>
            <a:endParaRPr lang="en-GB" sz="3800" dirty="0">
              <a:solidFill>
                <a:schemeClr val="tx2"/>
              </a:solidFill>
              <a:latin typeface="+mn-lt"/>
              <a:ea typeface="+mj-ea"/>
              <a:cs typeface="Arial" panose="020B0604020202020204" pitchFamily="34" charset="0"/>
            </a:endParaRPr>
          </a:p>
        </p:txBody>
      </p:sp>
    </p:spTree>
    <p:extLst>
      <p:ext uri="{BB962C8B-B14F-4D97-AF65-F5344CB8AC3E}">
        <p14:creationId xmlns:p14="http://schemas.microsoft.com/office/powerpoint/2010/main" val="2166998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Other Regimens</a:t>
            </a:r>
          </a:p>
        </p:txBody>
      </p:sp>
      <p:sp>
        <p:nvSpPr>
          <p:cNvPr id="3" name="Content Placeholder 2"/>
          <p:cNvSpPr>
            <a:spLocks noGrp="1"/>
          </p:cNvSpPr>
          <p:nvPr>
            <p:ph idx="1"/>
          </p:nvPr>
        </p:nvSpPr>
        <p:spPr>
          <a:xfrm>
            <a:off x="838200" y="1981200"/>
            <a:ext cx="10591800" cy="4267200"/>
          </a:xfrm>
        </p:spPr>
        <p:txBody>
          <a:bodyPr>
            <a:normAutofit fontScale="85000" lnSpcReduction="20000"/>
          </a:bodyPr>
          <a:lstStyle/>
          <a:p>
            <a:pPr>
              <a:lnSpc>
                <a:spcPct val="120000"/>
              </a:lnSpc>
            </a:pPr>
            <a:r>
              <a:rPr lang="en-ZA" b="1" dirty="0"/>
              <a:t>4R: Rifampicin x 4 </a:t>
            </a:r>
            <a:r>
              <a:rPr lang="en-ZA" b="1" dirty="0" smtClean="0"/>
              <a:t>months</a:t>
            </a:r>
            <a:r>
              <a:rPr lang="en-ZA" b="1" baseline="30000" dirty="0" smtClean="0"/>
              <a:t>1</a:t>
            </a:r>
            <a:r>
              <a:rPr lang="en-ZA" dirty="0" smtClean="0"/>
              <a:t>: </a:t>
            </a:r>
            <a:r>
              <a:rPr lang="en-ZA" dirty="0"/>
              <a:t>3443 (7732 years follow up) 4R group vs 3416 (7652 years follow up) in 9H group in 9 countries</a:t>
            </a:r>
          </a:p>
          <a:p>
            <a:pPr lvl="1">
              <a:lnSpc>
                <a:spcPct val="120000"/>
              </a:lnSpc>
            </a:pPr>
            <a:r>
              <a:rPr lang="en-ZA" dirty="0"/>
              <a:t>Similar efficacy</a:t>
            </a:r>
          </a:p>
          <a:p>
            <a:pPr lvl="1">
              <a:lnSpc>
                <a:spcPct val="120000"/>
              </a:lnSpc>
            </a:pPr>
            <a:r>
              <a:rPr lang="en-ZA" dirty="0"/>
              <a:t>Treatment completion: 78.8% vs 63.2%</a:t>
            </a:r>
          </a:p>
          <a:p>
            <a:pPr lvl="1">
              <a:lnSpc>
                <a:spcPct val="120000"/>
              </a:lnSpc>
            </a:pPr>
            <a:r>
              <a:rPr lang="en-ZA" dirty="0"/>
              <a:t>Treatment stopped due to adverse events: 2.2% vs 4.8%</a:t>
            </a:r>
          </a:p>
          <a:p>
            <a:pPr>
              <a:lnSpc>
                <a:spcPct val="120000"/>
              </a:lnSpc>
            </a:pPr>
            <a:r>
              <a:rPr lang="en-ZA" b="1" dirty="0" smtClean="0"/>
              <a:t>3HR: </a:t>
            </a:r>
            <a:r>
              <a:rPr lang="en-ZA" dirty="0"/>
              <a:t>evidence from low incidence settings</a:t>
            </a:r>
          </a:p>
          <a:p>
            <a:pPr lvl="1">
              <a:lnSpc>
                <a:spcPct val="120000"/>
              </a:lnSpc>
            </a:pPr>
            <a:r>
              <a:rPr lang="en-ZA" dirty="0"/>
              <a:t>Similar efficacy and safety to 3HP</a:t>
            </a:r>
          </a:p>
          <a:p>
            <a:pPr lvl="1">
              <a:lnSpc>
                <a:spcPct val="120000"/>
              </a:lnSpc>
            </a:pPr>
            <a:r>
              <a:rPr lang="en-ZA" dirty="0"/>
              <a:t>Recommended for children and adolescents – can be given to children &lt; 2years</a:t>
            </a:r>
          </a:p>
          <a:p>
            <a:pPr marL="514350" indent="-514350">
              <a:buFont typeface="+mj-lt"/>
              <a:buAutoNum type="arabicPeriod"/>
            </a:pPr>
            <a:endParaRPr lang="en-ZA" b="1" dirty="0"/>
          </a:p>
          <a:p>
            <a:r>
              <a:rPr lang="en-ZA" dirty="0"/>
              <a:t> </a:t>
            </a:r>
          </a:p>
        </p:txBody>
      </p:sp>
      <p:sp>
        <p:nvSpPr>
          <p:cNvPr id="4" name="TextBox 3"/>
          <p:cNvSpPr txBox="1"/>
          <p:nvPr/>
        </p:nvSpPr>
        <p:spPr>
          <a:xfrm>
            <a:off x="2590800" y="6400800"/>
            <a:ext cx="5569153" cy="369332"/>
          </a:xfrm>
          <a:prstGeom prst="rect">
            <a:avLst/>
          </a:prstGeom>
          <a:solidFill>
            <a:schemeClr val="bg1"/>
          </a:solidFill>
        </p:spPr>
        <p:txBody>
          <a:bodyPr wrap="none" rtlCol="0">
            <a:spAutoFit/>
          </a:bodyPr>
          <a:lstStyle/>
          <a:p>
            <a:r>
              <a:rPr lang="en-ZA" sz="1600" baseline="30000" dirty="0" smtClean="0">
                <a:solidFill>
                  <a:schemeClr val="accent1"/>
                </a:solidFill>
              </a:rPr>
              <a:t>1</a:t>
            </a:r>
            <a:r>
              <a:rPr lang="en-ZA" sz="1600" dirty="0" smtClean="0">
                <a:solidFill>
                  <a:schemeClr val="accent1"/>
                </a:solidFill>
              </a:rPr>
              <a:t>Menzies </a:t>
            </a:r>
            <a:r>
              <a:rPr lang="en-ZA" sz="1600" dirty="0">
                <a:solidFill>
                  <a:schemeClr val="accent1"/>
                </a:solidFill>
              </a:rPr>
              <a:t>D, </a:t>
            </a:r>
            <a:r>
              <a:rPr lang="en-ZA" sz="1600" dirty="0" smtClean="0">
                <a:solidFill>
                  <a:schemeClr val="accent1"/>
                </a:solidFill>
              </a:rPr>
              <a:t>e</a:t>
            </a:r>
            <a:r>
              <a:rPr lang="en-ZA" sz="1600" i="1" dirty="0" smtClean="0">
                <a:solidFill>
                  <a:schemeClr val="accent1"/>
                </a:solidFill>
              </a:rPr>
              <a:t>t </a:t>
            </a:r>
            <a:r>
              <a:rPr lang="en-ZA" sz="1600" i="1" dirty="0">
                <a:solidFill>
                  <a:schemeClr val="accent1"/>
                </a:solidFill>
              </a:rPr>
              <a:t>al</a:t>
            </a:r>
            <a:r>
              <a:rPr lang="en-ZA" sz="1600" dirty="0">
                <a:solidFill>
                  <a:schemeClr val="accent1"/>
                </a:solidFill>
              </a:rPr>
              <a:t>: </a:t>
            </a:r>
            <a:r>
              <a:rPr lang="en-ZA" sz="1600" i="1" dirty="0" smtClean="0">
                <a:solidFill>
                  <a:schemeClr val="accent1"/>
                </a:solidFill>
              </a:rPr>
              <a:t>New </a:t>
            </a:r>
            <a:r>
              <a:rPr lang="en-ZA" sz="1600" i="1" dirty="0" err="1" smtClean="0">
                <a:solidFill>
                  <a:schemeClr val="accent1"/>
                </a:solidFill>
              </a:rPr>
              <a:t>Eng</a:t>
            </a:r>
            <a:r>
              <a:rPr lang="en-ZA" sz="1600" i="1" dirty="0" smtClean="0">
                <a:solidFill>
                  <a:schemeClr val="accent1"/>
                </a:solidFill>
              </a:rPr>
              <a:t> J Med </a:t>
            </a:r>
            <a:r>
              <a:rPr lang="en-ZA" sz="1600" dirty="0">
                <a:solidFill>
                  <a:schemeClr val="accent1"/>
                </a:solidFill>
              </a:rPr>
              <a:t>2018, </a:t>
            </a:r>
            <a:r>
              <a:rPr lang="en-ZA" sz="1600" b="1" dirty="0">
                <a:solidFill>
                  <a:schemeClr val="accent1"/>
                </a:solidFill>
              </a:rPr>
              <a:t>379</a:t>
            </a:r>
            <a:r>
              <a:rPr lang="en-ZA" sz="1600" dirty="0">
                <a:solidFill>
                  <a:schemeClr val="accent1"/>
                </a:solidFill>
              </a:rPr>
              <a:t>(5):</a:t>
            </a:r>
            <a:r>
              <a:rPr lang="en-ZA" sz="1600" dirty="0" smtClean="0">
                <a:solidFill>
                  <a:schemeClr val="accent1"/>
                </a:solidFill>
              </a:rPr>
              <a:t>440-453</a:t>
            </a:r>
            <a:r>
              <a:rPr lang="en-ZA" dirty="0" smtClean="0"/>
              <a:t>; </a:t>
            </a:r>
            <a:endParaRPr lang="en-ZA" dirty="0"/>
          </a:p>
        </p:txBody>
      </p:sp>
    </p:spTree>
    <p:extLst>
      <p:ext uri="{BB962C8B-B14F-4D97-AF65-F5344CB8AC3E}">
        <p14:creationId xmlns:p14="http://schemas.microsoft.com/office/powerpoint/2010/main" val="2912256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1676400"/>
            <a:ext cx="11088689" cy="1905000"/>
          </a:xfrm>
        </p:spPr>
        <p:txBody>
          <a:bodyPr>
            <a:normAutofit fontScale="90000"/>
          </a:bodyPr>
          <a:lstStyle/>
          <a:p>
            <a:pPr algn="l"/>
            <a:r>
              <a:rPr lang="en-ZA" sz="2800" b="1" dirty="0"/>
              <a:t/>
            </a:r>
            <a:br>
              <a:rPr lang="en-ZA" sz="2800" b="1" dirty="0"/>
            </a:br>
            <a:r>
              <a:rPr lang="en-ZA" sz="2800" dirty="0">
                <a:latin typeface="+mn-lt"/>
              </a:rPr>
              <a:t>Multicentre, RCT, 3000 individuals ± 1100 from SA and Botswana</a:t>
            </a:r>
            <a:br>
              <a:rPr lang="en-ZA" sz="2800" dirty="0">
                <a:latin typeface="+mn-lt"/>
              </a:rPr>
            </a:br>
            <a:r>
              <a:rPr lang="en-ZA" sz="2800" dirty="0">
                <a:latin typeface="+mn-lt"/>
              </a:rPr>
              <a:t/>
            </a:r>
            <a:br>
              <a:rPr lang="en-ZA" sz="2800" dirty="0">
                <a:latin typeface="+mn-lt"/>
              </a:rPr>
            </a:br>
            <a:r>
              <a:rPr lang="en-ZA" sz="2800" b="1" dirty="0">
                <a:latin typeface="+mn-lt"/>
              </a:rPr>
              <a:t>TB incidence: 33/4897 (0.67%) </a:t>
            </a:r>
            <a:r>
              <a:rPr lang="en-ZA" sz="2800" b="0" i="1" dirty="0">
                <a:latin typeface="+mn-lt"/>
              </a:rPr>
              <a:t>vs. </a:t>
            </a:r>
            <a:r>
              <a:rPr lang="en-ZA" sz="2800" b="1" dirty="0">
                <a:latin typeface="+mn-lt"/>
              </a:rPr>
              <a:t>32/4926 (0.65%)</a:t>
            </a:r>
            <a:br>
              <a:rPr lang="en-ZA" sz="2800" b="1" dirty="0">
                <a:latin typeface="+mn-lt"/>
              </a:rPr>
            </a:br>
            <a:r>
              <a:rPr lang="en-ZA" sz="2800" dirty="0">
                <a:latin typeface="+mn-lt"/>
              </a:rPr>
              <a:t/>
            </a:r>
            <a:br>
              <a:rPr lang="en-ZA" sz="2800" dirty="0">
                <a:latin typeface="+mn-lt"/>
              </a:rPr>
            </a:br>
            <a:r>
              <a:rPr lang="en-ZA" sz="2800" b="1" dirty="0">
                <a:latin typeface="+mn-lt"/>
              </a:rPr>
              <a:t>Adverse events and treatment completion</a:t>
            </a:r>
          </a:p>
        </p:txBody>
      </p:sp>
      <p:sp>
        <p:nvSpPr>
          <p:cNvPr id="3" name="Content Placeholder 2"/>
          <p:cNvSpPr>
            <a:spLocks noGrp="1"/>
          </p:cNvSpPr>
          <p:nvPr>
            <p:ph idx="1"/>
          </p:nvPr>
        </p:nvSpPr>
        <p:spPr>
          <a:xfrm>
            <a:off x="1103311" y="3581400"/>
            <a:ext cx="10747377" cy="2666999"/>
          </a:xfrm>
        </p:spPr>
        <p:txBody>
          <a:bodyPr/>
          <a:lstStyle/>
          <a:p>
            <a:pPr marL="228600" indent="-228600">
              <a:lnSpc>
                <a:spcPct val="100000"/>
              </a:lnSpc>
              <a:buFont typeface="Arial" panose="020B0604020202020204" pitchFamily="34" charset="0"/>
              <a:buChar char="•"/>
            </a:pPr>
            <a:r>
              <a:rPr lang="en-ZA" sz="2400" dirty="0"/>
              <a:t>Serious adverse events:  </a:t>
            </a:r>
            <a:r>
              <a:rPr lang="en-ZA" sz="2400" dirty="0" smtClean="0"/>
              <a:t>6</a:t>
            </a:r>
            <a:r>
              <a:rPr lang="en-ZA" sz="2400" dirty="0"/>
              <a:t>% (1HP) </a:t>
            </a:r>
            <a:r>
              <a:rPr lang="en-ZA" sz="2400" dirty="0" smtClean="0"/>
              <a:t>vs 7</a:t>
            </a:r>
            <a:r>
              <a:rPr lang="en-ZA" sz="2400" dirty="0"/>
              <a:t>% (9H) </a:t>
            </a:r>
            <a:r>
              <a:rPr lang="en-ZA" sz="2400" dirty="0" smtClean="0"/>
              <a:t>group </a:t>
            </a:r>
            <a:r>
              <a:rPr lang="en-ZA" sz="2400" dirty="0"/>
              <a:t>(P = 0.07) </a:t>
            </a:r>
          </a:p>
          <a:p>
            <a:pPr marL="228600" indent="-228600">
              <a:lnSpc>
                <a:spcPct val="100000"/>
              </a:lnSpc>
              <a:buFont typeface="Arial" panose="020B0604020202020204" pitchFamily="34" charset="0"/>
              <a:buChar char="•"/>
            </a:pPr>
            <a:r>
              <a:rPr lang="en-ZA" sz="2400" dirty="0"/>
              <a:t>Incidence of adverse events: </a:t>
            </a:r>
            <a:r>
              <a:rPr lang="en-ZA" sz="2400" dirty="0" smtClean="0"/>
              <a:t>0.029 (1HP) vs  </a:t>
            </a:r>
            <a:r>
              <a:rPr lang="en-ZA" sz="2400" dirty="0"/>
              <a:t>0.047 (9H</a:t>
            </a:r>
            <a:r>
              <a:rPr lang="en-ZA" sz="2400" dirty="0" smtClean="0"/>
              <a:t>) </a:t>
            </a:r>
            <a:r>
              <a:rPr lang="en-ZA" sz="2400" dirty="0"/>
              <a:t>per 100 per years, IRR 1.587</a:t>
            </a:r>
          </a:p>
          <a:p>
            <a:pPr marL="228600" indent="-228600">
              <a:lnSpc>
                <a:spcPct val="100000"/>
              </a:lnSpc>
              <a:buFont typeface="Arial" panose="020B0604020202020204" pitchFamily="34" charset="0"/>
              <a:buChar char="•"/>
            </a:pPr>
            <a:r>
              <a:rPr lang="en-ZA" sz="2400" dirty="0"/>
              <a:t>Treatment </a:t>
            </a:r>
            <a:r>
              <a:rPr lang="en-ZA" sz="2400" dirty="0" smtClean="0"/>
              <a:t>completion: 97%  (1HP) vs 90% (9H), P </a:t>
            </a:r>
            <a:r>
              <a:rPr lang="en-ZA" sz="2400" dirty="0"/>
              <a:t>&lt; </a:t>
            </a:r>
            <a:r>
              <a:rPr lang="en-ZA" sz="2400" dirty="0" smtClean="0"/>
              <a:t>0.001</a:t>
            </a:r>
            <a:endParaRPr lang="en-ZA" sz="2400" dirty="0"/>
          </a:p>
          <a:p>
            <a:endParaRPr lang="en-ZA" dirty="0"/>
          </a:p>
        </p:txBody>
      </p:sp>
      <p:sp>
        <p:nvSpPr>
          <p:cNvPr id="6" name="TextBox 5"/>
          <p:cNvSpPr txBox="1"/>
          <p:nvPr/>
        </p:nvSpPr>
        <p:spPr>
          <a:xfrm>
            <a:off x="3276600" y="6405915"/>
            <a:ext cx="5156091" cy="369332"/>
          </a:xfrm>
          <a:prstGeom prst="rect">
            <a:avLst/>
          </a:prstGeom>
          <a:solidFill>
            <a:schemeClr val="bg1"/>
          </a:solidFill>
        </p:spPr>
        <p:txBody>
          <a:bodyPr wrap="none" rtlCol="0">
            <a:spAutoFit/>
          </a:bodyPr>
          <a:lstStyle/>
          <a:p>
            <a:r>
              <a:rPr lang="en-ZA" dirty="0" err="1">
                <a:solidFill>
                  <a:schemeClr val="accent1"/>
                </a:solidFill>
              </a:rPr>
              <a:t>Swindells</a:t>
            </a:r>
            <a:r>
              <a:rPr lang="en-ZA" dirty="0">
                <a:solidFill>
                  <a:schemeClr val="accent1"/>
                </a:solidFill>
              </a:rPr>
              <a:t> S, </a:t>
            </a:r>
            <a:r>
              <a:rPr lang="pt-BR" dirty="0">
                <a:solidFill>
                  <a:schemeClr val="accent1"/>
                </a:solidFill>
              </a:rPr>
              <a:t>N Engl J Med. 2019 Mar 14;380(11)</a:t>
            </a:r>
            <a:endParaRPr lang="en-ZA" dirty="0">
              <a:solidFill>
                <a:schemeClr val="accent1"/>
              </a:solidFill>
            </a:endParaRPr>
          </a:p>
        </p:txBody>
      </p:sp>
      <p:sp>
        <p:nvSpPr>
          <p:cNvPr id="7" name="Rectangle 4"/>
          <p:cNvSpPr>
            <a:spLocks noChangeArrowheads="1"/>
          </p:cNvSpPr>
          <p:nvPr/>
        </p:nvSpPr>
        <p:spPr bwMode="auto">
          <a:xfrm>
            <a:off x="533400" y="303616"/>
            <a:ext cx="9448800" cy="1143000"/>
          </a:xfrm>
          <a:prstGeom prst="rect">
            <a:avLst/>
          </a:prstGeom>
          <a:noFill/>
          <a:ln w="28575">
            <a:noFill/>
            <a:miter lim="800000"/>
            <a:headEnd/>
            <a:tailEnd/>
          </a:ln>
          <a:effectLst/>
        </p:spPr>
        <p:txBody>
          <a:bodyPr anchor="ctr"/>
          <a:lstStyle/>
          <a:p>
            <a:pPr algn="ctr"/>
            <a:r>
              <a:rPr lang="en-ZA" sz="3600" b="1" dirty="0">
                <a:latin typeface="+mj-lt"/>
              </a:rPr>
              <a:t>Daily Rifapentine INH x 1 month (1HP): BRIEF TB </a:t>
            </a:r>
            <a:endParaRPr lang="en-GB" sz="3600" b="1" dirty="0">
              <a:solidFill>
                <a:schemeClr val="accent2"/>
              </a:solidFill>
              <a:latin typeface="+mj-lt"/>
            </a:endParaRPr>
          </a:p>
        </p:txBody>
      </p:sp>
    </p:spTree>
    <p:extLst>
      <p:ext uri="{BB962C8B-B14F-4D97-AF65-F5344CB8AC3E}">
        <p14:creationId xmlns:p14="http://schemas.microsoft.com/office/powerpoint/2010/main" val="207367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normAutofit fontScale="90000"/>
          </a:bodyPr>
          <a:lstStyle/>
          <a:p>
            <a:pPr algn="ctr"/>
            <a:r>
              <a:rPr lang="en-US" altLang="en-US" sz="4000" b="1" dirty="0"/>
              <a:t>3HP Post marketing surveillance</a:t>
            </a:r>
            <a:br>
              <a:rPr lang="en-US" altLang="en-US" sz="4000" b="1" dirty="0"/>
            </a:br>
            <a:r>
              <a:rPr lang="en-US" altLang="en-US" sz="2800" dirty="0"/>
              <a:t>Centers for Disease Control and Prevention</a:t>
            </a:r>
          </a:p>
        </p:txBody>
      </p:sp>
      <p:sp>
        <p:nvSpPr>
          <p:cNvPr id="3" name="Content Placeholder 2"/>
          <p:cNvSpPr>
            <a:spLocks noGrp="1"/>
          </p:cNvSpPr>
          <p:nvPr>
            <p:ph idx="1"/>
          </p:nvPr>
        </p:nvSpPr>
        <p:spPr>
          <a:xfrm>
            <a:off x="1097280" y="1981200"/>
            <a:ext cx="10180320" cy="4144964"/>
          </a:xfrm>
        </p:spPr>
        <p:txBody>
          <a:bodyPr>
            <a:normAutofit lnSpcReduction="10000"/>
          </a:bodyPr>
          <a:lstStyle/>
          <a:p>
            <a:pPr>
              <a:defRPr/>
            </a:pPr>
            <a:r>
              <a:rPr lang="en-US" dirty="0"/>
              <a:t>After CDC guidelines on 3HP published in 2011</a:t>
            </a:r>
          </a:p>
          <a:p>
            <a:pPr>
              <a:defRPr/>
            </a:pPr>
            <a:r>
              <a:rPr lang="en-US" dirty="0"/>
              <a:t>16 sites across the U.S.—operational settings</a:t>
            </a:r>
          </a:p>
          <a:p>
            <a:pPr lvl="1">
              <a:defRPr/>
            </a:pPr>
            <a:r>
              <a:rPr lang="en-US" dirty="0" err="1"/>
              <a:t>Rifapentine</a:t>
            </a:r>
            <a:r>
              <a:rPr lang="en-US" dirty="0"/>
              <a:t> currently available only in the U.S.</a:t>
            </a:r>
          </a:p>
          <a:p>
            <a:pPr>
              <a:defRPr/>
            </a:pPr>
            <a:r>
              <a:rPr lang="en-US" dirty="0"/>
              <a:t>2011 - 2016</a:t>
            </a:r>
          </a:p>
          <a:p>
            <a:pPr>
              <a:defRPr/>
            </a:pPr>
            <a:r>
              <a:rPr lang="en-US" dirty="0"/>
              <a:t>3,288 persons started 3HP and were eligible to complete treatment during study period</a:t>
            </a:r>
          </a:p>
          <a:p>
            <a:pPr lvl="1">
              <a:defRPr/>
            </a:pPr>
            <a:r>
              <a:rPr lang="en-US" dirty="0"/>
              <a:t>2,861 (87%) completed treatment</a:t>
            </a:r>
          </a:p>
          <a:p>
            <a:pPr lvl="2">
              <a:defRPr/>
            </a:pPr>
            <a:r>
              <a:rPr lang="en-US" dirty="0"/>
              <a:t>Children age 2-17 years: 155/164 (94.5%)</a:t>
            </a:r>
          </a:p>
          <a:p>
            <a:pPr lvl="2">
              <a:defRPr/>
            </a:pPr>
            <a:r>
              <a:rPr lang="en-US" dirty="0"/>
              <a:t>Homeless: 81% completion </a:t>
            </a:r>
          </a:p>
          <a:p>
            <a:pPr lvl="1">
              <a:defRPr/>
            </a:pPr>
            <a:r>
              <a:rPr lang="en-US" dirty="0"/>
              <a:t>Adverse event rates similar to the PREVENT TB study</a:t>
            </a:r>
          </a:p>
        </p:txBody>
      </p:sp>
      <p:sp>
        <p:nvSpPr>
          <p:cNvPr id="70660" name="TextBox 3"/>
          <p:cNvSpPr txBox="1">
            <a:spLocks noChangeArrowheads="1"/>
          </p:cNvSpPr>
          <p:nvPr/>
        </p:nvSpPr>
        <p:spPr bwMode="auto">
          <a:xfrm>
            <a:off x="5029200" y="6400800"/>
            <a:ext cx="2069797" cy="369332"/>
          </a:xfrm>
          <a:prstGeom prst="rect">
            <a:avLst/>
          </a:prstGeom>
          <a:solidFill>
            <a:schemeClr val="bg1"/>
          </a:solid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err="1">
                <a:solidFill>
                  <a:schemeClr val="accent1"/>
                </a:solidFill>
              </a:rPr>
              <a:t>Sandul</a:t>
            </a:r>
            <a:r>
              <a:rPr lang="en-US" altLang="en-US" sz="1800" dirty="0">
                <a:solidFill>
                  <a:schemeClr val="accent1"/>
                </a:solidFill>
              </a:rPr>
              <a:t>, CID, 2017</a:t>
            </a:r>
          </a:p>
        </p:txBody>
      </p:sp>
    </p:spTree>
    <p:extLst>
      <p:ext uri="{BB962C8B-B14F-4D97-AF65-F5344CB8AC3E}">
        <p14:creationId xmlns:p14="http://schemas.microsoft.com/office/powerpoint/2010/main" val="3845981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088689" cy="918882"/>
          </a:xfrm>
        </p:spPr>
        <p:txBody>
          <a:bodyPr>
            <a:normAutofit/>
          </a:bodyPr>
          <a:lstStyle/>
          <a:p>
            <a:r>
              <a:rPr lang="en-ZA" dirty="0"/>
              <a:t>3HP vs other regimens: </a:t>
            </a:r>
            <a:r>
              <a:rPr lang="en-ZA" i="1" dirty="0"/>
              <a:t>systematic review</a:t>
            </a:r>
          </a:p>
        </p:txBody>
      </p:sp>
      <p:sp>
        <p:nvSpPr>
          <p:cNvPr id="3" name="Content Placeholder 2"/>
          <p:cNvSpPr>
            <a:spLocks noGrp="1"/>
          </p:cNvSpPr>
          <p:nvPr>
            <p:ph idx="1"/>
          </p:nvPr>
        </p:nvSpPr>
        <p:spPr>
          <a:xfrm>
            <a:off x="990600" y="1828800"/>
            <a:ext cx="9488488" cy="4419600"/>
          </a:xfrm>
        </p:spPr>
        <p:txBody>
          <a:bodyPr>
            <a:normAutofit/>
          </a:bodyPr>
          <a:lstStyle/>
          <a:p>
            <a:r>
              <a:rPr lang="en-ZA" dirty="0"/>
              <a:t>15 studies published b/w Jan 2006–Jun 2017</a:t>
            </a:r>
          </a:p>
          <a:p>
            <a:r>
              <a:rPr lang="en-ZA" dirty="0"/>
              <a:t>Similar effectiveness: OR: 0.89 (0.46, 1.70)</a:t>
            </a:r>
          </a:p>
          <a:p>
            <a:r>
              <a:rPr lang="en-ZA" dirty="0"/>
              <a:t>Higher Treatment completion rates: (87.5% (83.2%-91.3%) vs  65.9% (53.5%- 77.3%)</a:t>
            </a:r>
          </a:p>
          <a:p>
            <a:pPr lvl="1"/>
            <a:r>
              <a:rPr lang="en-ZA" dirty="0"/>
              <a:t>Similar for DOT vs SAT : 86.6% (81.3%-91.1%) vs 81.9% (73.8%-88.9%)</a:t>
            </a:r>
          </a:p>
          <a:p>
            <a:r>
              <a:rPr lang="en-ZA" dirty="0"/>
              <a:t>Similar risk of </a:t>
            </a:r>
          </a:p>
          <a:p>
            <a:pPr lvl="1"/>
            <a:r>
              <a:rPr lang="en-ZA" dirty="0" smtClean="0"/>
              <a:t>Adverse </a:t>
            </a:r>
            <a:r>
              <a:rPr lang="en-ZA" dirty="0"/>
              <a:t>events (RR 0.59 (0.23-1.52))</a:t>
            </a:r>
          </a:p>
          <a:p>
            <a:pPr lvl="1"/>
            <a:r>
              <a:rPr lang="en-ZA" dirty="0"/>
              <a:t>Discontinuing treatment because of adverse events (</a:t>
            </a:r>
            <a:r>
              <a:rPr lang="en-ZA" dirty="0" smtClean="0"/>
              <a:t>RR 0.48 </a:t>
            </a:r>
            <a:r>
              <a:rPr lang="en-ZA" dirty="0"/>
              <a:t>(0.17-1.34)</a:t>
            </a:r>
          </a:p>
          <a:p>
            <a:pPr lvl="1"/>
            <a:r>
              <a:rPr lang="en-ZA" dirty="0"/>
              <a:t>Death (RR 0.79, (0.56-1.11))</a:t>
            </a:r>
          </a:p>
        </p:txBody>
      </p:sp>
      <p:sp>
        <p:nvSpPr>
          <p:cNvPr id="4" name="TextBox 3"/>
          <p:cNvSpPr txBox="1"/>
          <p:nvPr/>
        </p:nvSpPr>
        <p:spPr>
          <a:xfrm>
            <a:off x="3810000" y="6470591"/>
            <a:ext cx="2993192" cy="369332"/>
          </a:xfrm>
          <a:prstGeom prst="rect">
            <a:avLst/>
          </a:prstGeom>
          <a:solidFill>
            <a:schemeClr val="bg1"/>
          </a:solidFill>
        </p:spPr>
        <p:txBody>
          <a:bodyPr wrap="none" rtlCol="0">
            <a:spAutoFit/>
          </a:bodyPr>
          <a:lstStyle/>
          <a:p>
            <a:pPr algn="ctr"/>
            <a:r>
              <a:rPr lang="en-ZA" dirty="0" err="1">
                <a:solidFill>
                  <a:schemeClr val="accent1"/>
                </a:solidFill>
              </a:rPr>
              <a:t>Njie</a:t>
            </a:r>
            <a:r>
              <a:rPr lang="en-ZA" dirty="0">
                <a:solidFill>
                  <a:schemeClr val="accent1"/>
                </a:solidFill>
              </a:rPr>
              <a:t>, Am J </a:t>
            </a:r>
            <a:r>
              <a:rPr lang="en-ZA" dirty="0" err="1">
                <a:solidFill>
                  <a:schemeClr val="accent1"/>
                </a:solidFill>
              </a:rPr>
              <a:t>Prev</a:t>
            </a:r>
            <a:r>
              <a:rPr lang="en-ZA" dirty="0">
                <a:solidFill>
                  <a:schemeClr val="accent1"/>
                </a:solidFill>
              </a:rPr>
              <a:t> Med. 2018</a:t>
            </a:r>
          </a:p>
        </p:txBody>
      </p:sp>
    </p:spTree>
    <p:extLst>
      <p:ext uri="{BB962C8B-B14F-4D97-AF65-F5344CB8AC3E}">
        <p14:creationId xmlns:p14="http://schemas.microsoft.com/office/powerpoint/2010/main" val="531732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Safety of 3HP: a systematic review</a:t>
            </a:r>
          </a:p>
        </p:txBody>
      </p:sp>
      <p:sp>
        <p:nvSpPr>
          <p:cNvPr id="3" name="Content Placeholder 2"/>
          <p:cNvSpPr>
            <a:spLocks noGrp="1"/>
          </p:cNvSpPr>
          <p:nvPr>
            <p:ph idx="1"/>
          </p:nvPr>
        </p:nvSpPr>
        <p:spPr>
          <a:xfrm>
            <a:off x="990600" y="1953083"/>
            <a:ext cx="9982200" cy="4195481"/>
          </a:xfrm>
        </p:spPr>
        <p:txBody>
          <a:bodyPr>
            <a:normAutofit/>
          </a:bodyPr>
          <a:lstStyle/>
          <a:p>
            <a:r>
              <a:rPr lang="en-ZA" dirty="0"/>
              <a:t>23 RCTs &amp; 55 non-randomised studies</a:t>
            </a:r>
          </a:p>
          <a:p>
            <a:r>
              <a:rPr lang="en-ZA" dirty="0"/>
              <a:t>Rate of any AE:  3HP (11.5%), 3-4R (20.%), 6H (36.1%), 9H (17.6%)</a:t>
            </a:r>
          </a:p>
          <a:p>
            <a:r>
              <a:rPr lang="en-ZA" dirty="0"/>
              <a:t>Withdrawals due to AEs: 3HP (1.7%) vs 9H (6.4%), 6H (3.8%)</a:t>
            </a:r>
          </a:p>
          <a:p>
            <a:r>
              <a:rPr lang="en-ZA" dirty="0"/>
              <a:t>Flu like reactions: 3HP (2.2%) vs INH (0.05%)</a:t>
            </a:r>
          </a:p>
          <a:p>
            <a:r>
              <a:rPr lang="en-ZA" dirty="0"/>
              <a:t>Hepatotoxicity: 3HP (1%), 3-4R (0.01%), </a:t>
            </a:r>
            <a:r>
              <a:rPr lang="en-ZA" dirty="0" smtClean="0"/>
              <a:t>6H (</a:t>
            </a:r>
            <a:r>
              <a:rPr lang="en-ZA" dirty="0"/>
              <a:t>6.3%), 9H (3.1%)</a:t>
            </a:r>
          </a:p>
          <a:p>
            <a:pPr lvl="1"/>
            <a:endParaRPr lang="en-ZA" dirty="0"/>
          </a:p>
        </p:txBody>
      </p:sp>
      <p:sp>
        <p:nvSpPr>
          <p:cNvPr id="4" name="TextBox 3"/>
          <p:cNvSpPr txBox="1"/>
          <p:nvPr/>
        </p:nvSpPr>
        <p:spPr>
          <a:xfrm flipH="1">
            <a:off x="2667000" y="6400800"/>
            <a:ext cx="4876800" cy="369332"/>
          </a:xfrm>
          <a:prstGeom prst="rect">
            <a:avLst/>
          </a:prstGeom>
          <a:solidFill>
            <a:schemeClr val="bg1"/>
          </a:solidFill>
        </p:spPr>
        <p:txBody>
          <a:bodyPr wrap="square" rtlCol="0">
            <a:spAutoFit/>
          </a:bodyPr>
          <a:lstStyle/>
          <a:p>
            <a:r>
              <a:rPr lang="en-ZA" dirty="0">
                <a:solidFill>
                  <a:schemeClr val="accent1"/>
                </a:solidFill>
              </a:rPr>
              <a:t>Pease. </a:t>
            </a:r>
            <a:r>
              <a:rPr lang="en-ZA" dirty="0" err="1">
                <a:solidFill>
                  <a:schemeClr val="accent1"/>
                </a:solidFill>
              </a:rPr>
              <a:t>Pharmacoepidemiol</a:t>
            </a:r>
            <a:r>
              <a:rPr lang="en-ZA" dirty="0">
                <a:solidFill>
                  <a:schemeClr val="accent1"/>
                </a:solidFill>
              </a:rPr>
              <a:t> Drug </a:t>
            </a:r>
            <a:r>
              <a:rPr lang="en-ZA" dirty="0" err="1">
                <a:solidFill>
                  <a:schemeClr val="accent1"/>
                </a:solidFill>
              </a:rPr>
              <a:t>Saf</a:t>
            </a:r>
            <a:r>
              <a:rPr lang="en-ZA" dirty="0">
                <a:solidFill>
                  <a:schemeClr val="accent1"/>
                </a:solidFill>
              </a:rPr>
              <a:t>. 2018</a:t>
            </a:r>
          </a:p>
        </p:txBody>
      </p:sp>
    </p:spTree>
    <p:extLst>
      <p:ext uri="{BB962C8B-B14F-4D97-AF65-F5344CB8AC3E}">
        <p14:creationId xmlns:p14="http://schemas.microsoft.com/office/powerpoint/2010/main" val="4123959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914400" y="1752600"/>
            <a:ext cx="9677401" cy="4800600"/>
          </a:xfrm>
        </p:spPr>
        <p:txBody>
          <a:bodyPr>
            <a:normAutofit/>
          </a:bodyPr>
          <a:lstStyle/>
          <a:p>
            <a:pPr marL="1373981" indent="-1373981">
              <a:buNone/>
            </a:pPr>
            <a:r>
              <a:rPr lang="en-US" sz="1950" dirty="0" smtClean="0"/>
              <a:t> </a:t>
            </a:r>
            <a:endParaRPr lang="en-US" sz="1950" dirty="0"/>
          </a:p>
          <a:p>
            <a:endParaRPr lang="en-US" dirty="0"/>
          </a:p>
        </p:txBody>
      </p:sp>
      <p:sp>
        <p:nvSpPr>
          <p:cNvPr id="5" name="Title 1"/>
          <p:cNvSpPr txBox="1">
            <a:spLocks/>
          </p:cNvSpPr>
          <p:nvPr/>
        </p:nvSpPr>
        <p:spPr>
          <a:xfrm>
            <a:off x="603423" y="228600"/>
            <a:ext cx="9982200" cy="1116819"/>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spcAft>
                <a:spcPts val="225"/>
              </a:spcAft>
              <a:defRPr/>
            </a:pPr>
            <a:r>
              <a:rPr lang="en-US" sz="3300" dirty="0">
                <a:solidFill>
                  <a:prstClr val="black"/>
                </a:solidFill>
                <a:latin typeface="Calibri Light" panose="020F0302020204030204"/>
              </a:rPr>
              <a:t/>
            </a:r>
            <a:br>
              <a:rPr lang="en-US" sz="3300" dirty="0">
                <a:solidFill>
                  <a:prstClr val="black"/>
                </a:solidFill>
                <a:latin typeface="Calibri Light" panose="020F0302020204030204"/>
              </a:rPr>
            </a:br>
            <a:r>
              <a:rPr lang="en-US" sz="3700" b="1" dirty="0"/>
              <a:t>DOLPHIN: DTG and 3HP in patients with HIV</a:t>
            </a:r>
          </a:p>
        </p:txBody>
      </p:sp>
      <p:graphicFrame>
        <p:nvGraphicFramePr>
          <p:cNvPr id="6" name="Table 5"/>
          <p:cNvGraphicFramePr>
            <a:graphicFrameLocks noGrp="1"/>
          </p:cNvGraphicFramePr>
          <p:nvPr>
            <p:extLst>
              <p:ext uri="{D42A27DB-BD31-4B8C-83A1-F6EECF244321}">
                <p14:modId xmlns:p14="http://schemas.microsoft.com/office/powerpoint/2010/main" val="1492042089"/>
              </p:ext>
            </p:extLst>
          </p:nvPr>
        </p:nvGraphicFramePr>
        <p:xfrm>
          <a:off x="540476" y="2348616"/>
          <a:ext cx="6741594" cy="3032100"/>
        </p:xfrm>
        <a:graphic>
          <a:graphicData uri="http://schemas.openxmlformats.org/drawingml/2006/table">
            <a:tbl>
              <a:tblPr firstRow="1" firstCol="1" bandRow="1">
                <a:tableStyleId>{7E9639D4-E3E2-4D34-9284-5A2195B3D0D7}</a:tableStyleId>
              </a:tblPr>
              <a:tblGrid>
                <a:gridCol w="1407593">
                  <a:extLst>
                    <a:ext uri="{9D8B030D-6E8A-4147-A177-3AD203B41FA5}">
                      <a16:colId xmlns:a16="http://schemas.microsoft.com/office/drawing/2014/main" val="2794473644"/>
                    </a:ext>
                  </a:extLst>
                </a:gridCol>
                <a:gridCol w="1163943">
                  <a:extLst>
                    <a:ext uri="{9D8B030D-6E8A-4147-A177-3AD203B41FA5}">
                      <a16:colId xmlns:a16="http://schemas.microsoft.com/office/drawing/2014/main" val="170374692"/>
                    </a:ext>
                  </a:extLst>
                </a:gridCol>
                <a:gridCol w="1876526">
                  <a:extLst>
                    <a:ext uri="{9D8B030D-6E8A-4147-A177-3AD203B41FA5}">
                      <a16:colId xmlns:a16="http://schemas.microsoft.com/office/drawing/2014/main" val="4180381325"/>
                    </a:ext>
                  </a:extLst>
                </a:gridCol>
                <a:gridCol w="2293532">
                  <a:extLst>
                    <a:ext uri="{9D8B030D-6E8A-4147-A177-3AD203B41FA5}">
                      <a16:colId xmlns:a16="http://schemas.microsoft.com/office/drawing/2014/main" val="2739554052"/>
                    </a:ext>
                  </a:extLst>
                </a:gridCol>
              </a:tblGrid>
              <a:tr h="725558">
                <a:tc>
                  <a:txBody>
                    <a:bodyPr/>
                    <a:lstStyle/>
                    <a:p>
                      <a:pPr marL="0" marR="0">
                        <a:lnSpc>
                          <a:spcPct val="100000"/>
                        </a:lnSpc>
                        <a:spcBef>
                          <a:spcPts val="0"/>
                        </a:spcBef>
                        <a:spcAft>
                          <a:spcPts val="800"/>
                        </a:spcAft>
                      </a:pPr>
                      <a:r>
                        <a:rPr lang="en-US" sz="1800" dirty="0">
                          <a:effectLst/>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lnSpc>
                          <a:spcPct val="100000"/>
                        </a:lnSpc>
                        <a:spcBef>
                          <a:spcPts val="0"/>
                        </a:spcBef>
                        <a:spcAft>
                          <a:spcPts val="800"/>
                        </a:spcAft>
                      </a:pPr>
                      <a:r>
                        <a:rPr lang="en-US" sz="1800" dirty="0">
                          <a:effectLst/>
                        </a:rPr>
                        <a:t>Total </a:t>
                      </a:r>
                      <a:br>
                        <a:rPr lang="en-US" sz="1800" dirty="0">
                          <a:effectLst/>
                        </a:rPr>
                      </a:br>
                      <a:r>
                        <a:rPr lang="en-US" sz="1800" dirty="0">
                          <a:effectLst/>
                        </a:rPr>
                        <a:t>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lnSpc>
                          <a:spcPct val="100000"/>
                        </a:lnSpc>
                        <a:spcBef>
                          <a:spcPts val="0"/>
                        </a:spcBef>
                        <a:spcAft>
                          <a:spcPts val="800"/>
                        </a:spcAft>
                      </a:pPr>
                      <a:r>
                        <a:rPr lang="en-US" sz="1800" dirty="0">
                          <a:effectLst/>
                        </a:rPr>
                        <a:t>Prior to 1</a:t>
                      </a:r>
                      <a:r>
                        <a:rPr lang="en-US" sz="1800" baseline="30000" dirty="0">
                          <a:effectLst/>
                        </a:rPr>
                        <a:t>st</a:t>
                      </a:r>
                      <a:r>
                        <a:rPr lang="en-US" sz="1800" dirty="0">
                          <a:effectLst/>
                        </a:rPr>
                        <a:t> HP dose</a:t>
                      </a:r>
                      <a:br>
                        <a:rPr lang="en-US" sz="1800" dirty="0">
                          <a:effectLst/>
                        </a:rPr>
                      </a:br>
                      <a:r>
                        <a:rPr lang="en-US" sz="1800" dirty="0">
                          <a:effectLst/>
                        </a:rPr>
                        <a:t>n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lnSpc>
                          <a:spcPct val="100000"/>
                        </a:lnSpc>
                        <a:spcBef>
                          <a:spcPts val="0"/>
                        </a:spcBef>
                        <a:spcAft>
                          <a:spcPts val="800"/>
                        </a:spcAft>
                      </a:pPr>
                      <a:r>
                        <a:rPr lang="en-US" sz="1800" dirty="0">
                          <a:effectLst/>
                        </a:rPr>
                        <a:t>After 1</a:t>
                      </a:r>
                      <a:r>
                        <a:rPr lang="en-US" sz="1800" baseline="30000" dirty="0">
                          <a:effectLst/>
                        </a:rPr>
                        <a:t>st</a:t>
                      </a:r>
                      <a:r>
                        <a:rPr lang="en-US" sz="1800" dirty="0">
                          <a:effectLst/>
                        </a:rPr>
                        <a:t> HP dose</a:t>
                      </a:r>
                      <a:br>
                        <a:rPr lang="en-US" sz="1800" dirty="0">
                          <a:effectLst/>
                        </a:rPr>
                      </a:br>
                      <a:r>
                        <a:rPr lang="en-US" sz="1800" dirty="0">
                          <a:effectLst/>
                        </a:rPr>
                        <a:t>n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3626107066"/>
                  </a:ext>
                </a:extLst>
              </a:tr>
              <a:tr h="483705">
                <a:tc>
                  <a:txBody>
                    <a:bodyPr/>
                    <a:lstStyle/>
                    <a:p>
                      <a:pPr marL="0" marR="0">
                        <a:lnSpc>
                          <a:spcPct val="100000"/>
                        </a:lnSpc>
                        <a:spcBef>
                          <a:spcPts val="0"/>
                        </a:spcBef>
                        <a:spcAft>
                          <a:spcPts val="800"/>
                        </a:spcAft>
                      </a:pPr>
                      <a:r>
                        <a:rPr lang="en-US" sz="1800" dirty="0">
                          <a:effectLst/>
                        </a:rPr>
                        <a:t>AE Severity</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lnSpc>
                          <a:spcPct val="100000"/>
                        </a:lnSpc>
                        <a:spcBef>
                          <a:spcPts val="0"/>
                        </a:spcBef>
                        <a:spcAft>
                          <a:spcPts val="800"/>
                        </a:spcAft>
                      </a:pP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lnSpc>
                          <a:spcPct val="100000"/>
                        </a:lnSpc>
                        <a:spcBef>
                          <a:spcPts val="0"/>
                        </a:spcBef>
                        <a:spcAft>
                          <a:spcPts val="800"/>
                        </a:spcAft>
                      </a:pPr>
                      <a:r>
                        <a:rPr lang="en-US" sz="1800" dirty="0">
                          <a:effectLst/>
                        </a:rPr>
                        <a:t> </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lnSpc>
                          <a:spcPct val="100000"/>
                        </a:lnSpc>
                        <a:spcBef>
                          <a:spcPts val="0"/>
                        </a:spcBef>
                        <a:spcAft>
                          <a:spcPts val="800"/>
                        </a:spcAft>
                      </a:pPr>
                      <a:r>
                        <a:rPr lang="en-US" sz="1800" dirty="0">
                          <a:effectLst/>
                        </a:rPr>
                        <a:t> </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3849495430"/>
                  </a:ext>
                </a:extLst>
              </a:tr>
              <a:tr h="483705">
                <a:tc>
                  <a:txBody>
                    <a:bodyPr/>
                    <a:lstStyle/>
                    <a:p>
                      <a:pPr marL="457200" marR="0" lvl="1">
                        <a:lnSpc>
                          <a:spcPct val="100000"/>
                        </a:lnSpc>
                        <a:spcBef>
                          <a:spcPts val="0"/>
                        </a:spcBef>
                        <a:spcAft>
                          <a:spcPts val="800"/>
                        </a:spcAft>
                      </a:pPr>
                      <a:r>
                        <a:rPr lang="en-US" sz="1800" dirty="0">
                          <a:effectLst/>
                        </a:rPr>
                        <a:t>Grade 2</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lnSpc>
                          <a:spcPct val="100000"/>
                        </a:lnSpc>
                        <a:spcBef>
                          <a:spcPts val="0"/>
                        </a:spcBef>
                        <a:spcAft>
                          <a:spcPts val="800"/>
                        </a:spcAft>
                      </a:pPr>
                      <a:r>
                        <a:rPr lang="en-US" sz="1800" dirty="0">
                          <a:effectLst/>
                        </a:rPr>
                        <a:t>2</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US" sz="1800" dirty="0">
                          <a:effectLst/>
                        </a:rPr>
                        <a:t>1</a:t>
                      </a:r>
                      <a:r>
                        <a:rPr lang="en-US" sz="1800" baseline="30000" dirty="0">
                          <a:effectLst/>
                        </a:rPr>
                        <a:t>a</a:t>
                      </a:r>
                      <a:endParaRPr lang="en-US" sz="1800" b="0" baseline="30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US" sz="1800" dirty="0">
                          <a:effectLst/>
                        </a:rPr>
                        <a:t>1</a:t>
                      </a:r>
                      <a:r>
                        <a:rPr lang="en-US" sz="1800" baseline="30000" dirty="0">
                          <a:effectLst/>
                        </a:rPr>
                        <a:t>b</a:t>
                      </a:r>
                      <a:endParaRPr lang="en-US" sz="1800" b="0" baseline="30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499096329"/>
                  </a:ext>
                </a:extLst>
              </a:tr>
              <a:tr h="483705">
                <a:tc>
                  <a:txBody>
                    <a:bodyPr/>
                    <a:lstStyle/>
                    <a:p>
                      <a:pPr marL="457200" marR="0" lvl="1">
                        <a:lnSpc>
                          <a:spcPct val="100000"/>
                        </a:lnSpc>
                        <a:spcBef>
                          <a:spcPts val="0"/>
                        </a:spcBef>
                        <a:spcAft>
                          <a:spcPts val="800"/>
                        </a:spcAft>
                      </a:pPr>
                      <a:r>
                        <a:rPr lang="en-US" sz="1800" dirty="0">
                          <a:effectLst/>
                        </a:rPr>
                        <a:t>Grade 3</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lnSpc>
                          <a:spcPct val="100000"/>
                        </a:lnSpc>
                        <a:spcBef>
                          <a:spcPts val="0"/>
                        </a:spcBef>
                        <a:spcAft>
                          <a:spcPts val="800"/>
                        </a:spcAft>
                      </a:pPr>
                      <a:r>
                        <a:rPr lang="en-US" sz="1800" dirty="0">
                          <a:effectLst/>
                        </a:rPr>
                        <a:t>3</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US" sz="1800" dirty="0">
                          <a:effectLst/>
                        </a:rPr>
                        <a:t>1</a:t>
                      </a:r>
                      <a:r>
                        <a:rPr lang="en-US" sz="1800" baseline="30000" dirty="0">
                          <a:effectLst/>
                        </a:rPr>
                        <a:t>c</a:t>
                      </a:r>
                      <a:endParaRPr lang="en-US" sz="1800" b="0" baseline="30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lnSpc>
                          <a:spcPct val="100000"/>
                        </a:lnSpc>
                        <a:spcBef>
                          <a:spcPts val="0"/>
                        </a:spcBef>
                        <a:spcAft>
                          <a:spcPts val="800"/>
                        </a:spcAft>
                      </a:pPr>
                      <a:r>
                        <a:rPr lang="en-US" sz="1800" dirty="0">
                          <a:effectLst/>
                        </a:rPr>
                        <a:t>2</a:t>
                      </a:r>
                      <a:r>
                        <a:rPr lang="en-US" sz="1800" baseline="30000" dirty="0">
                          <a:effectLst/>
                        </a:rPr>
                        <a:t>d</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964149145"/>
                  </a:ext>
                </a:extLst>
              </a:tr>
              <a:tr h="483705">
                <a:tc>
                  <a:txBody>
                    <a:bodyPr/>
                    <a:lstStyle/>
                    <a:p>
                      <a:pPr marL="457200" marR="0" lvl="1">
                        <a:lnSpc>
                          <a:spcPct val="100000"/>
                        </a:lnSpc>
                        <a:spcBef>
                          <a:spcPts val="0"/>
                        </a:spcBef>
                        <a:spcAft>
                          <a:spcPts val="800"/>
                        </a:spcAft>
                      </a:pPr>
                      <a:r>
                        <a:rPr lang="en-US" sz="1800" dirty="0">
                          <a:effectLst/>
                        </a:rPr>
                        <a:t>Grade 4</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lnSpc>
                          <a:spcPct val="100000"/>
                        </a:lnSpc>
                        <a:spcBef>
                          <a:spcPts val="0"/>
                        </a:spcBef>
                        <a:spcAft>
                          <a:spcPts val="800"/>
                        </a:spcAft>
                      </a:pPr>
                      <a:r>
                        <a:rPr lang="en-US" sz="1800" dirty="0">
                          <a:effectLst/>
                        </a:rPr>
                        <a:t>0</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lnSpc>
                          <a:spcPct val="100000"/>
                        </a:lnSpc>
                        <a:spcBef>
                          <a:spcPts val="0"/>
                        </a:spcBef>
                        <a:spcAft>
                          <a:spcPts val="800"/>
                        </a:spcAft>
                      </a:pPr>
                      <a:r>
                        <a:rPr lang="en-US" sz="1800" dirty="0">
                          <a:effectLst/>
                        </a:rPr>
                        <a:t>0</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lnSpc>
                          <a:spcPct val="100000"/>
                        </a:lnSpc>
                        <a:spcBef>
                          <a:spcPts val="0"/>
                        </a:spcBef>
                        <a:spcAft>
                          <a:spcPts val="800"/>
                        </a:spcAft>
                      </a:pPr>
                      <a:r>
                        <a:rPr lang="en-US" sz="1800" dirty="0">
                          <a:effectLst/>
                        </a:rPr>
                        <a:t>0</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2002654842"/>
                  </a:ext>
                </a:extLst>
              </a:tr>
              <a:tr h="260110">
                <a:tc>
                  <a:txBody>
                    <a:bodyPr/>
                    <a:lstStyle/>
                    <a:p>
                      <a:pPr marL="0" marR="0">
                        <a:lnSpc>
                          <a:spcPct val="100000"/>
                        </a:lnSpc>
                        <a:spcBef>
                          <a:spcPts val="0"/>
                        </a:spcBef>
                        <a:spcAft>
                          <a:spcPts val="800"/>
                        </a:spcAft>
                      </a:pPr>
                      <a:r>
                        <a:rPr lang="en-US" sz="1800" dirty="0">
                          <a:effectLst/>
                        </a:rPr>
                        <a:t>Death</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lnSpc>
                          <a:spcPct val="100000"/>
                        </a:lnSpc>
                        <a:spcBef>
                          <a:spcPts val="0"/>
                        </a:spcBef>
                        <a:spcAft>
                          <a:spcPts val="800"/>
                        </a:spcAft>
                      </a:pPr>
                      <a:r>
                        <a:rPr lang="en-US" sz="1800" dirty="0">
                          <a:effectLst/>
                        </a:rPr>
                        <a:t>0</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lnSpc>
                          <a:spcPct val="100000"/>
                        </a:lnSpc>
                        <a:spcBef>
                          <a:spcPts val="0"/>
                        </a:spcBef>
                        <a:spcAft>
                          <a:spcPts val="800"/>
                        </a:spcAft>
                      </a:pPr>
                      <a:r>
                        <a:rPr lang="en-US" sz="1800" dirty="0">
                          <a:effectLst/>
                        </a:rPr>
                        <a:t>0</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gn="ctr">
                        <a:lnSpc>
                          <a:spcPct val="100000"/>
                        </a:lnSpc>
                        <a:spcBef>
                          <a:spcPts val="0"/>
                        </a:spcBef>
                        <a:spcAft>
                          <a:spcPts val="800"/>
                        </a:spcAft>
                      </a:pPr>
                      <a:r>
                        <a:rPr lang="en-US" sz="1800" dirty="0">
                          <a:effectLst/>
                        </a:rPr>
                        <a:t>0</a:t>
                      </a:r>
                      <a:endParaRPr lang="en-US" sz="1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763327340"/>
                  </a:ext>
                </a:extLst>
              </a:tr>
            </a:tbl>
          </a:graphicData>
        </a:graphic>
      </p:graphicFrame>
      <p:sp>
        <p:nvSpPr>
          <p:cNvPr id="7" name="TextBox 6"/>
          <p:cNvSpPr txBox="1"/>
          <p:nvPr/>
        </p:nvSpPr>
        <p:spPr>
          <a:xfrm>
            <a:off x="573606" y="5758080"/>
            <a:ext cx="6395951" cy="738664"/>
          </a:xfrm>
          <a:prstGeom prst="rect">
            <a:avLst/>
          </a:prstGeom>
          <a:noFill/>
        </p:spPr>
        <p:txBody>
          <a:bodyPr wrap="square" rtlCol="0">
            <a:spAutoFit/>
          </a:bodyPr>
          <a:lstStyle/>
          <a:p>
            <a:r>
              <a:rPr lang="en-US" sz="1400" baseline="30000" dirty="0" err="1"/>
              <a:t>a</a:t>
            </a:r>
            <a:r>
              <a:rPr lang="en-US" sz="1400" dirty="0" err="1"/>
              <a:t>Gastrointestinal</a:t>
            </a:r>
            <a:r>
              <a:rPr lang="en-US" sz="1400" dirty="0"/>
              <a:t> disturbance (D4) ; </a:t>
            </a:r>
            <a:r>
              <a:rPr lang="en-US" sz="1400" baseline="30000" dirty="0" err="1"/>
              <a:t>b</a:t>
            </a:r>
            <a:r>
              <a:rPr lang="en-US" sz="1400" dirty="0" err="1">
                <a:latin typeface="Calibri" panose="020F0502020204030204" pitchFamily="34" charset="0"/>
                <a:cs typeface="Times New Roman" panose="02020603050405020304" pitchFamily="18" charset="0"/>
              </a:rPr>
              <a:t>Flu</a:t>
            </a:r>
            <a:r>
              <a:rPr lang="en-US" sz="1400" dirty="0">
                <a:latin typeface="Calibri" panose="020F0502020204030204" pitchFamily="34" charset="0"/>
                <a:cs typeface="Times New Roman" panose="02020603050405020304" pitchFamily="18" charset="0"/>
              </a:rPr>
              <a:t>-like reaction (D72)</a:t>
            </a:r>
          </a:p>
          <a:p>
            <a:r>
              <a:rPr lang="en-US" sz="1400" baseline="30000" dirty="0"/>
              <a:t>C</a:t>
            </a:r>
            <a:r>
              <a:rPr lang="en-US" sz="1400" baseline="30000" dirty="0">
                <a:latin typeface="Calibri" panose="020F0502020204030204" pitchFamily="34" charset="0"/>
                <a:cs typeface="Times New Roman" panose="02020603050405020304" pitchFamily="18" charset="0"/>
              </a:rPr>
              <a:t> </a:t>
            </a:r>
            <a:r>
              <a:rPr lang="en-US" sz="1400" dirty="0">
                <a:latin typeface="Calibri" panose="020F0502020204030204" pitchFamily="34" charset="0"/>
                <a:cs typeface="Times New Roman" panose="02020603050405020304" pitchFamily="18" charset="0"/>
              </a:rPr>
              <a:t>Elevated creatinine (D11); </a:t>
            </a:r>
            <a:r>
              <a:rPr lang="en-US" sz="1400" baseline="30000" dirty="0" err="1"/>
              <a:t>d</a:t>
            </a:r>
            <a:r>
              <a:rPr lang="en-US" sz="1400" dirty="0" err="1"/>
              <a:t>Elevated</a:t>
            </a:r>
            <a:r>
              <a:rPr lang="en-US" sz="1400" dirty="0"/>
              <a:t> creatinine (D85) , hypertension (D71)</a:t>
            </a:r>
            <a:endParaRPr lang="en-US" sz="1400" dirty="0">
              <a:latin typeface="Calibri" panose="020F0502020204030204" pitchFamily="34" charset="0"/>
              <a:cs typeface="Times New Roman" panose="02020603050405020304" pitchFamily="18" charset="0"/>
            </a:endParaRPr>
          </a:p>
          <a:p>
            <a:r>
              <a:rPr lang="en-US" sz="1400" dirty="0"/>
              <a:t> </a:t>
            </a:r>
            <a:endParaRPr lang="en-US" sz="1400" baseline="300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7658220" y="2375426"/>
            <a:ext cx="4381379" cy="3139321"/>
          </a:xfrm>
          <a:prstGeom prst="rect">
            <a:avLst/>
          </a:prstGeom>
          <a:noFill/>
        </p:spPr>
        <p:txBody>
          <a:bodyPr wrap="square" rtlCol="0">
            <a:spAutoFit/>
          </a:bodyPr>
          <a:lstStyle/>
          <a:p>
            <a:r>
              <a:rPr lang="en-US" dirty="0"/>
              <a:t>Viral load &lt; 40 </a:t>
            </a:r>
            <a:r>
              <a:rPr lang="en-US" dirty="0" smtClean="0"/>
              <a:t>c/ml </a:t>
            </a:r>
            <a:r>
              <a:rPr lang="en-US" dirty="0"/>
              <a:t>at </a:t>
            </a:r>
            <a:r>
              <a:rPr lang="en-US" dirty="0" smtClean="0"/>
              <a:t>baseline &amp; </a:t>
            </a:r>
            <a:endParaRPr lang="en-US" dirty="0" smtClean="0"/>
          </a:p>
          <a:p>
            <a:r>
              <a:rPr lang="en-US" dirty="0"/>
              <a:t>w</a:t>
            </a:r>
            <a:r>
              <a:rPr lang="en-US" dirty="0" smtClean="0"/>
              <a:t>eek </a:t>
            </a:r>
            <a:r>
              <a:rPr lang="en-US" dirty="0" smtClean="0"/>
              <a:t>9 </a:t>
            </a:r>
            <a:r>
              <a:rPr lang="en-US" dirty="0"/>
              <a:t>in all </a:t>
            </a:r>
            <a:r>
              <a:rPr lang="en-US" dirty="0" smtClean="0"/>
              <a:t>participants</a:t>
            </a:r>
          </a:p>
          <a:p>
            <a:endParaRPr lang="en-US" dirty="0"/>
          </a:p>
          <a:p>
            <a:r>
              <a:rPr lang="en-US" dirty="0" smtClean="0"/>
              <a:t>One </a:t>
            </a:r>
            <a:r>
              <a:rPr lang="en-US" dirty="0"/>
              <a:t>participant with VL = 2,300 </a:t>
            </a:r>
            <a:r>
              <a:rPr lang="en-US" dirty="0" smtClean="0"/>
              <a:t>c/ml </a:t>
            </a:r>
            <a:r>
              <a:rPr lang="en-US" dirty="0"/>
              <a:t>at </a:t>
            </a:r>
            <a:r>
              <a:rPr lang="en-US" dirty="0" smtClean="0"/>
              <a:t>4 </a:t>
            </a:r>
            <a:r>
              <a:rPr lang="en-US" dirty="0"/>
              <a:t>weeks </a:t>
            </a:r>
            <a:r>
              <a:rPr lang="en-US" dirty="0" smtClean="0"/>
              <a:t>post-HP; </a:t>
            </a:r>
            <a:r>
              <a:rPr lang="en-US" dirty="0" smtClean="0"/>
              <a:t>following </a:t>
            </a:r>
            <a:r>
              <a:rPr lang="en-US" dirty="0"/>
              <a:t>adherence counseling, </a:t>
            </a:r>
            <a:r>
              <a:rPr lang="en-US" dirty="0" smtClean="0"/>
              <a:t>on </a:t>
            </a:r>
            <a:r>
              <a:rPr lang="en-US" dirty="0"/>
              <a:t>recheck VL &lt; </a:t>
            </a:r>
            <a:r>
              <a:rPr lang="en-US" dirty="0" smtClean="0"/>
              <a:t>40c/ml</a:t>
            </a:r>
            <a:endParaRPr lang="en-US" dirty="0" smtClean="0"/>
          </a:p>
          <a:p>
            <a:endParaRPr lang="en-US" dirty="0"/>
          </a:p>
          <a:p>
            <a:r>
              <a:rPr lang="en-US" dirty="0" smtClean="0">
                <a:solidFill>
                  <a:srgbClr val="FF0000"/>
                </a:solidFill>
              </a:rPr>
              <a:t>Concerns </a:t>
            </a:r>
            <a:r>
              <a:rPr lang="en-US" dirty="0">
                <a:solidFill>
                  <a:srgbClr val="FF0000"/>
                </a:solidFill>
              </a:rPr>
              <a:t>raised over patients starting ART – </a:t>
            </a:r>
            <a:r>
              <a:rPr lang="en-US" dirty="0" smtClean="0">
                <a:solidFill>
                  <a:srgbClr val="FF0000"/>
                </a:solidFill>
              </a:rPr>
              <a:t>patients </a:t>
            </a:r>
            <a:r>
              <a:rPr lang="en-US" dirty="0">
                <a:solidFill>
                  <a:srgbClr val="FF0000"/>
                </a:solidFill>
              </a:rPr>
              <a:t>enrolled when already suppressed </a:t>
            </a:r>
          </a:p>
          <a:p>
            <a:endParaRPr lang="en-ZA" dirty="0"/>
          </a:p>
        </p:txBody>
      </p:sp>
      <p:sp>
        <p:nvSpPr>
          <p:cNvPr id="3" name="TextBox 2"/>
          <p:cNvSpPr txBox="1"/>
          <p:nvPr/>
        </p:nvSpPr>
        <p:spPr>
          <a:xfrm>
            <a:off x="533400" y="1880810"/>
            <a:ext cx="1095172" cy="369332"/>
          </a:xfrm>
          <a:prstGeom prst="rect">
            <a:avLst/>
          </a:prstGeom>
          <a:noFill/>
        </p:spPr>
        <p:txBody>
          <a:bodyPr wrap="none" rtlCol="0">
            <a:spAutoFit/>
          </a:bodyPr>
          <a:lstStyle/>
          <a:p>
            <a:r>
              <a:rPr lang="en-ZA" b="1" dirty="0" smtClean="0"/>
              <a:t>SAFETY</a:t>
            </a:r>
            <a:endParaRPr lang="en-ZA" b="1" dirty="0"/>
          </a:p>
        </p:txBody>
      </p:sp>
      <p:sp>
        <p:nvSpPr>
          <p:cNvPr id="8" name="TextBox 7"/>
          <p:cNvSpPr txBox="1"/>
          <p:nvPr/>
        </p:nvSpPr>
        <p:spPr>
          <a:xfrm>
            <a:off x="7644969" y="1950681"/>
            <a:ext cx="3716838" cy="369332"/>
          </a:xfrm>
          <a:prstGeom prst="rect">
            <a:avLst/>
          </a:prstGeom>
          <a:noFill/>
        </p:spPr>
        <p:txBody>
          <a:bodyPr wrap="square" rtlCol="0">
            <a:spAutoFit/>
          </a:bodyPr>
          <a:lstStyle/>
          <a:p>
            <a:r>
              <a:rPr lang="en-ZA" b="1" dirty="0" smtClean="0"/>
              <a:t>VIROLOGICAL OUTCOMES</a:t>
            </a:r>
            <a:endParaRPr lang="en-ZA" b="1" dirty="0"/>
          </a:p>
        </p:txBody>
      </p:sp>
    </p:spTree>
    <p:extLst>
      <p:ext uri="{BB962C8B-B14F-4D97-AF65-F5344CB8AC3E}">
        <p14:creationId xmlns:p14="http://schemas.microsoft.com/office/powerpoint/2010/main" val="412934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Other Issues to Consider</a:t>
            </a:r>
          </a:p>
        </p:txBody>
      </p:sp>
      <p:sp>
        <p:nvSpPr>
          <p:cNvPr id="3" name="Content Placeholder 2"/>
          <p:cNvSpPr>
            <a:spLocks noGrp="1"/>
          </p:cNvSpPr>
          <p:nvPr>
            <p:ph idx="1"/>
          </p:nvPr>
        </p:nvSpPr>
        <p:spPr>
          <a:xfrm>
            <a:off x="762000" y="1828800"/>
            <a:ext cx="10820400" cy="4267200"/>
          </a:xfrm>
        </p:spPr>
        <p:txBody>
          <a:bodyPr>
            <a:normAutofit fontScale="77500" lnSpcReduction="20000"/>
          </a:bodyPr>
          <a:lstStyle/>
          <a:p>
            <a:pPr>
              <a:lnSpc>
                <a:spcPct val="120000"/>
              </a:lnSpc>
            </a:pPr>
            <a:r>
              <a:rPr lang="en-ZA" b="1" dirty="0"/>
              <a:t>Cost and cost-effectiveness</a:t>
            </a:r>
            <a:r>
              <a:rPr lang="en-ZA" dirty="0"/>
              <a:t>: </a:t>
            </a:r>
            <a:r>
              <a:rPr lang="en-ZA" dirty="0" err="1"/>
              <a:t>Rifapentine</a:t>
            </a:r>
            <a:r>
              <a:rPr lang="en-ZA" dirty="0"/>
              <a:t> still high price and no generics: (Johnson CID 2018)</a:t>
            </a:r>
          </a:p>
          <a:p>
            <a:pPr>
              <a:lnSpc>
                <a:spcPct val="120000"/>
              </a:lnSpc>
            </a:pPr>
            <a:r>
              <a:rPr lang="en-ZA" dirty="0"/>
              <a:t>At a willingness to pay of $1000 per DALY averted, 3HP is likely to be cost-effective relative to IPT only if </a:t>
            </a:r>
          </a:p>
          <a:p>
            <a:pPr lvl="1">
              <a:lnSpc>
                <a:spcPct val="120000"/>
              </a:lnSpc>
            </a:pPr>
            <a:r>
              <a:rPr lang="en-ZA" dirty="0"/>
              <a:t>Price of RPT can be greatly reduced (to ~$20 per course) </a:t>
            </a:r>
          </a:p>
          <a:p>
            <a:pPr lvl="1">
              <a:lnSpc>
                <a:spcPct val="120000"/>
              </a:lnSpc>
            </a:pPr>
            <a:r>
              <a:rPr lang="en-ZA" dirty="0"/>
              <a:t>High treatment completion (85%) can be achieved</a:t>
            </a:r>
          </a:p>
          <a:p>
            <a:pPr>
              <a:lnSpc>
                <a:spcPct val="120000"/>
              </a:lnSpc>
            </a:pPr>
            <a:r>
              <a:rPr lang="en-ZA" dirty="0"/>
              <a:t> 1HP – 1.45 x price of 3HP due to the higher number of doses</a:t>
            </a:r>
          </a:p>
          <a:p>
            <a:pPr>
              <a:lnSpc>
                <a:spcPct val="120000"/>
              </a:lnSpc>
            </a:pPr>
            <a:r>
              <a:rPr lang="en-ZA" b="1" dirty="0"/>
              <a:t>Drug formulations : </a:t>
            </a:r>
            <a:r>
              <a:rPr lang="en-ZA" dirty="0"/>
              <a:t>Fixed dose combinations &amp; paediatric formulations</a:t>
            </a:r>
            <a:endParaRPr lang="en-ZA" b="1" dirty="0"/>
          </a:p>
          <a:p>
            <a:pPr>
              <a:lnSpc>
                <a:spcPct val="120000"/>
              </a:lnSpc>
            </a:pPr>
            <a:r>
              <a:rPr lang="en-ZA" b="1" dirty="0"/>
              <a:t>Resistance: </a:t>
            </a:r>
            <a:r>
              <a:rPr lang="en-ZA" dirty="0"/>
              <a:t>Systematic review RCTs of  </a:t>
            </a:r>
            <a:r>
              <a:rPr lang="en-ZA" dirty="0" err="1"/>
              <a:t>rifamycin</a:t>
            </a:r>
            <a:r>
              <a:rPr lang="en-ZA" dirty="0"/>
              <a:t>-containing regimens for LTBI </a:t>
            </a:r>
            <a:r>
              <a:rPr lang="en-ZA" dirty="0" smtClean="0"/>
              <a:t>treatment (6 studies) no </a:t>
            </a:r>
            <a:r>
              <a:rPr lang="en-ZA" dirty="0"/>
              <a:t>statistically significant increased risk of </a:t>
            </a:r>
            <a:r>
              <a:rPr lang="en-ZA" dirty="0" err="1"/>
              <a:t>rifamycin</a:t>
            </a:r>
            <a:r>
              <a:rPr lang="en-ZA" dirty="0"/>
              <a:t> </a:t>
            </a:r>
            <a:r>
              <a:rPr lang="en-ZA" dirty="0" smtClean="0"/>
              <a:t>(</a:t>
            </a:r>
            <a:r>
              <a:rPr lang="en-ZA" dirty="0"/>
              <a:t>RR 3.45, 95%CI 0.72-16.56; P = 0.12) or placebo (RR 0.20, 95%CI 0.02-1.66; P = 0.13).</a:t>
            </a:r>
          </a:p>
          <a:p>
            <a:endParaRPr lang="en-ZA" b="1" dirty="0"/>
          </a:p>
        </p:txBody>
      </p:sp>
      <p:sp>
        <p:nvSpPr>
          <p:cNvPr id="4" name="TextBox 3"/>
          <p:cNvSpPr txBox="1"/>
          <p:nvPr/>
        </p:nvSpPr>
        <p:spPr>
          <a:xfrm flipH="1">
            <a:off x="1676400" y="6464855"/>
            <a:ext cx="6781800" cy="369332"/>
          </a:xfrm>
          <a:prstGeom prst="rect">
            <a:avLst/>
          </a:prstGeom>
          <a:solidFill>
            <a:schemeClr val="bg1"/>
          </a:solidFill>
        </p:spPr>
        <p:txBody>
          <a:bodyPr wrap="square" rtlCol="0">
            <a:spAutoFit/>
          </a:bodyPr>
          <a:lstStyle/>
          <a:p>
            <a:r>
              <a:rPr lang="en-ZA" dirty="0">
                <a:solidFill>
                  <a:schemeClr val="accent1"/>
                </a:solidFill>
              </a:rPr>
              <a:t>S Den Boon. </a:t>
            </a:r>
            <a:r>
              <a:rPr lang="en-ZA" dirty="0" err="1">
                <a:solidFill>
                  <a:schemeClr val="accent1"/>
                </a:solidFill>
              </a:rPr>
              <a:t>Int</a:t>
            </a:r>
            <a:r>
              <a:rPr lang="en-ZA" dirty="0">
                <a:solidFill>
                  <a:schemeClr val="accent1"/>
                </a:solidFill>
              </a:rPr>
              <a:t> J </a:t>
            </a:r>
            <a:r>
              <a:rPr lang="en-ZA" dirty="0" err="1">
                <a:solidFill>
                  <a:schemeClr val="accent1"/>
                </a:solidFill>
              </a:rPr>
              <a:t>Tuberc</a:t>
            </a:r>
            <a:r>
              <a:rPr lang="en-ZA" dirty="0">
                <a:solidFill>
                  <a:schemeClr val="accent1"/>
                </a:solidFill>
              </a:rPr>
              <a:t> Lung Dis. 2016;20(8):1065–71</a:t>
            </a:r>
          </a:p>
        </p:txBody>
      </p:sp>
    </p:spTree>
    <p:extLst>
      <p:ext uri="{BB962C8B-B14F-4D97-AF65-F5344CB8AC3E}">
        <p14:creationId xmlns:p14="http://schemas.microsoft.com/office/powerpoint/2010/main" val="53589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Adherence: self-</a:t>
            </a:r>
            <a:r>
              <a:rPr lang="en-ZA" dirty="0" err="1"/>
              <a:t>adm</a:t>
            </a:r>
            <a:r>
              <a:rPr lang="en-ZA" dirty="0"/>
              <a:t> vs DOT</a:t>
            </a:r>
          </a:p>
        </p:txBody>
      </p:sp>
      <p:sp>
        <p:nvSpPr>
          <p:cNvPr id="3" name="Content Placeholder 2"/>
          <p:cNvSpPr>
            <a:spLocks noGrp="1"/>
          </p:cNvSpPr>
          <p:nvPr>
            <p:ph idx="1"/>
          </p:nvPr>
        </p:nvSpPr>
        <p:spPr>
          <a:xfrm>
            <a:off x="1103312" y="1752600"/>
            <a:ext cx="10250488" cy="4495799"/>
          </a:xfrm>
        </p:spPr>
        <p:txBody>
          <a:bodyPr>
            <a:normAutofit lnSpcReduction="10000"/>
          </a:bodyPr>
          <a:lstStyle/>
          <a:p>
            <a:pPr marL="0" indent="0">
              <a:buNone/>
            </a:pPr>
            <a:r>
              <a:rPr lang="en-ZA" dirty="0"/>
              <a:t>An open-label, phase 4 randomized clinical trial designed as a </a:t>
            </a:r>
            <a:r>
              <a:rPr lang="en-ZA" dirty="0" err="1"/>
              <a:t>noninferiority</a:t>
            </a:r>
            <a:r>
              <a:rPr lang="en-ZA" dirty="0"/>
              <a:t> study with a 15% margin.</a:t>
            </a:r>
          </a:p>
          <a:p>
            <a:pPr marL="0" indent="0">
              <a:buNone/>
            </a:pPr>
            <a:r>
              <a:rPr lang="en-ZA" dirty="0"/>
              <a:t>1002 adults (aged ≥18 years) recommended for treatment of </a:t>
            </a:r>
            <a:r>
              <a:rPr lang="en-ZA" dirty="0" smtClean="0"/>
              <a:t>LTBI</a:t>
            </a:r>
            <a:endParaRPr lang="en-ZA" dirty="0"/>
          </a:p>
          <a:p>
            <a:pPr marL="0" indent="0">
              <a:buNone/>
            </a:pPr>
            <a:r>
              <a:rPr lang="en-ZA" dirty="0"/>
              <a:t>United States, Spain, Hong Kong, and South Africa</a:t>
            </a:r>
          </a:p>
          <a:p>
            <a:pPr marL="0" indent="0">
              <a:buNone/>
            </a:pPr>
            <a:r>
              <a:rPr lang="en-ZA" dirty="0"/>
              <a:t>Participants received DOT, self-administration with monthly monitoring, or self-administration messages.</a:t>
            </a:r>
          </a:p>
          <a:p>
            <a:pPr marL="0" indent="0">
              <a:buNone/>
            </a:pPr>
            <a:r>
              <a:rPr lang="en-ZA" dirty="0"/>
              <a:t>Treatment completion</a:t>
            </a:r>
            <a:r>
              <a:rPr lang="en-ZA" dirty="0" smtClean="0"/>
              <a:t>: </a:t>
            </a:r>
          </a:p>
          <a:p>
            <a:pPr marL="0" indent="0">
              <a:buNone/>
            </a:pPr>
            <a:r>
              <a:rPr lang="en-ZA" dirty="0" smtClean="0"/>
              <a:t>87.2</a:t>
            </a:r>
            <a:r>
              <a:rPr lang="en-ZA" dirty="0"/>
              <a:t>% DOT </a:t>
            </a:r>
            <a:r>
              <a:rPr lang="en-ZA" dirty="0" smtClean="0"/>
              <a:t> </a:t>
            </a:r>
            <a:r>
              <a:rPr lang="en-ZA" dirty="0"/>
              <a:t>vs 74.0% in the self-administration </a:t>
            </a:r>
            <a:r>
              <a:rPr lang="en-ZA" dirty="0" smtClean="0"/>
              <a:t>vs 76.4</a:t>
            </a:r>
            <a:r>
              <a:rPr lang="en-ZA" dirty="0"/>
              <a:t>% the self-administration-with-reminders group. </a:t>
            </a:r>
          </a:p>
          <a:p>
            <a:pPr marL="201168" lvl="1" indent="0">
              <a:buNone/>
            </a:pPr>
            <a:r>
              <a:rPr lang="en-ZA" dirty="0"/>
              <a:t>Better in the US group</a:t>
            </a:r>
          </a:p>
          <a:p>
            <a:pPr lvl="1"/>
            <a:endParaRPr lang="en-ZA" dirty="0"/>
          </a:p>
        </p:txBody>
      </p:sp>
      <p:sp>
        <p:nvSpPr>
          <p:cNvPr id="4" name="TextBox 3"/>
          <p:cNvSpPr txBox="1"/>
          <p:nvPr/>
        </p:nvSpPr>
        <p:spPr>
          <a:xfrm>
            <a:off x="4267200" y="6421992"/>
            <a:ext cx="3352264" cy="369332"/>
          </a:xfrm>
          <a:prstGeom prst="rect">
            <a:avLst/>
          </a:prstGeom>
          <a:solidFill>
            <a:schemeClr val="bg1"/>
          </a:solidFill>
        </p:spPr>
        <p:txBody>
          <a:bodyPr wrap="none" rtlCol="0">
            <a:spAutoFit/>
          </a:bodyPr>
          <a:lstStyle/>
          <a:p>
            <a:r>
              <a:rPr lang="en-ZA" dirty="0" err="1">
                <a:solidFill>
                  <a:schemeClr val="accent1"/>
                </a:solidFill>
              </a:rPr>
              <a:t>Belknap</a:t>
            </a:r>
            <a:r>
              <a:rPr lang="en-ZA" dirty="0">
                <a:solidFill>
                  <a:schemeClr val="accent1"/>
                </a:solidFill>
              </a:rPr>
              <a:t>, Ann Intern Med, 2017</a:t>
            </a:r>
          </a:p>
        </p:txBody>
      </p:sp>
    </p:spTree>
    <p:extLst>
      <p:ext uri="{BB962C8B-B14F-4D97-AF65-F5344CB8AC3E}">
        <p14:creationId xmlns:p14="http://schemas.microsoft.com/office/powerpoint/2010/main" val="29351096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945689" cy="918882"/>
          </a:xfrm>
        </p:spPr>
        <p:txBody>
          <a:bodyPr/>
          <a:lstStyle/>
          <a:p>
            <a:r>
              <a:rPr lang="en-ZA" dirty="0"/>
              <a:t>Opportunities for Differentiated Service Delivery</a:t>
            </a:r>
          </a:p>
        </p:txBody>
      </p:sp>
      <p:sp>
        <p:nvSpPr>
          <p:cNvPr id="3" name="Content Placeholder 2"/>
          <p:cNvSpPr>
            <a:spLocks noGrp="1"/>
          </p:cNvSpPr>
          <p:nvPr>
            <p:ph idx="1"/>
          </p:nvPr>
        </p:nvSpPr>
        <p:spPr>
          <a:xfrm>
            <a:off x="1103312" y="1853248"/>
            <a:ext cx="9640888" cy="4395151"/>
          </a:xfrm>
        </p:spPr>
        <p:txBody>
          <a:bodyPr/>
          <a:lstStyle/>
          <a:p>
            <a:r>
              <a:rPr lang="en-ZA" dirty="0"/>
              <a:t>Provision of TB PT in households</a:t>
            </a:r>
          </a:p>
          <a:p>
            <a:r>
              <a:rPr lang="en-ZA" dirty="0"/>
              <a:t>Provision of TB PT in the context of less-intensive DSD models (e.g., community ART groups) </a:t>
            </a:r>
          </a:p>
          <a:p>
            <a:r>
              <a:rPr lang="en-ZA" dirty="0"/>
              <a:t>Adherence monitoring remotely (medication boxes)</a:t>
            </a:r>
          </a:p>
          <a:p>
            <a:r>
              <a:rPr lang="en-ZA" dirty="0"/>
              <a:t>Distribution of drugs</a:t>
            </a:r>
          </a:p>
          <a:p>
            <a:r>
              <a:rPr lang="en-ZA" dirty="0"/>
              <a:t>Opt-out prescribing </a:t>
            </a:r>
          </a:p>
          <a:p>
            <a:r>
              <a:rPr lang="en-ZA" dirty="0"/>
              <a:t>Directly-observed therapy (weekly doses)</a:t>
            </a:r>
          </a:p>
          <a:p>
            <a:r>
              <a:rPr lang="en-ZA" dirty="0"/>
              <a:t>Include TB contact tracing in programmes</a:t>
            </a:r>
          </a:p>
        </p:txBody>
      </p:sp>
    </p:spTree>
    <p:extLst>
      <p:ext uri="{BB962C8B-B14F-4D97-AF65-F5344CB8AC3E}">
        <p14:creationId xmlns:p14="http://schemas.microsoft.com/office/powerpoint/2010/main" val="2752512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3904"/>
            <a:ext cx="10896600" cy="749716"/>
          </a:xfrm>
          <a:noFill/>
        </p:spPr>
        <p:txBody>
          <a:bodyPr>
            <a:normAutofit/>
          </a:bodyPr>
          <a:lstStyle/>
          <a:p>
            <a:r>
              <a:rPr lang="en-ZA" sz="4400" dirty="0"/>
              <a:t>TB Incidence Predictions</a:t>
            </a:r>
            <a:endParaRPr lang="en-GB" sz="4400" dirty="0"/>
          </a:p>
        </p:txBody>
      </p:sp>
      <p:pic>
        <p:nvPicPr>
          <p:cNvPr id="7" name="Picture Placeholder 6"/>
          <p:cNvPicPr>
            <a:picLocks noGrp="1" noChangeAspect="1"/>
          </p:cNvPicPr>
          <p:nvPr>
            <p:ph idx="1"/>
          </p:nvPr>
        </p:nvPicPr>
        <p:blipFill rotWithShape="1">
          <a:blip r:embed="rId3"/>
          <a:srcRect t="7946"/>
          <a:stretch/>
        </p:blipFill>
        <p:spPr>
          <a:xfrm>
            <a:off x="775252" y="1295401"/>
            <a:ext cx="9781445" cy="4999475"/>
          </a:xfrm>
          <a:prstGeom prst="rect">
            <a:avLst/>
          </a:prstGeom>
        </p:spPr>
      </p:pic>
      <p:sp>
        <p:nvSpPr>
          <p:cNvPr id="4" name="TextBox 3"/>
          <p:cNvSpPr txBox="1"/>
          <p:nvPr/>
        </p:nvSpPr>
        <p:spPr>
          <a:xfrm>
            <a:off x="2438401" y="6443246"/>
            <a:ext cx="4217693" cy="338554"/>
          </a:xfrm>
          <a:prstGeom prst="rect">
            <a:avLst/>
          </a:prstGeom>
          <a:solidFill>
            <a:schemeClr val="bg1"/>
          </a:solidFill>
        </p:spPr>
        <p:txBody>
          <a:bodyPr wrap="none" rtlCol="0">
            <a:spAutoFit/>
          </a:bodyPr>
          <a:lstStyle/>
          <a:p>
            <a:pPr algn="ctr"/>
            <a:r>
              <a:rPr lang="en-ZA" sz="1600" dirty="0">
                <a:solidFill>
                  <a:schemeClr val="accent1"/>
                </a:solidFill>
              </a:rPr>
              <a:t>Dye, Annual Review of Public Health, 2013</a:t>
            </a:r>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795138"/>
            <a:ext cx="3200400" cy="875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743200" y="1169129"/>
            <a:ext cx="2438400" cy="381000"/>
          </a:xfrm>
          <a:prstGeom prst="rect">
            <a:avLst/>
          </a:prstGeom>
          <a:noFill/>
        </p:spPr>
        <p:txBody>
          <a:bodyPr wrap="square" rtlCol="0">
            <a:spAutoFit/>
          </a:bodyPr>
          <a:lstStyle/>
          <a:p>
            <a:endParaRPr lang="en-GB" dirty="0">
              <a:solidFill>
                <a:schemeClr val="tx1">
                  <a:lumMod val="65000"/>
                  <a:lumOff val="35000"/>
                </a:schemeClr>
              </a:solidFill>
            </a:endParaRPr>
          </a:p>
        </p:txBody>
      </p:sp>
      <p:sp>
        <p:nvSpPr>
          <p:cNvPr id="6" name="TextBox 5"/>
          <p:cNvSpPr txBox="1"/>
          <p:nvPr/>
        </p:nvSpPr>
        <p:spPr>
          <a:xfrm>
            <a:off x="1181101" y="1150591"/>
            <a:ext cx="2514600" cy="369332"/>
          </a:xfrm>
          <a:prstGeom prst="rect">
            <a:avLst/>
          </a:prstGeom>
          <a:noFill/>
        </p:spPr>
        <p:txBody>
          <a:bodyPr wrap="square" rtlCol="0">
            <a:spAutoFit/>
          </a:bodyPr>
          <a:lstStyle/>
          <a:p>
            <a:endParaRPr lang="en-GB" dirty="0"/>
          </a:p>
        </p:txBody>
      </p:sp>
      <p:sp>
        <p:nvSpPr>
          <p:cNvPr id="9" name="TextBox 8"/>
          <p:cNvSpPr txBox="1"/>
          <p:nvPr/>
        </p:nvSpPr>
        <p:spPr>
          <a:xfrm>
            <a:off x="9496301" y="1550129"/>
            <a:ext cx="2514600" cy="369332"/>
          </a:xfrm>
          <a:prstGeom prst="rect">
            <a:avLst/>
          </a:prstGeom>
          <a:solidFill>
            <a:schemeClr val="bg1"/>
          </a:solidFill>
        </p:spPr>
        <p:txBody>
          <a:bodyPr wrap="square" rtlCol="0">
            <a:spAutoFit/>
          </a:bodyPr>
          <a:lstStyle/>
          <a:p>
            <a:endParaRPr lang="en-GB" dirty="0"/>
          </a:p>
        </p:txBody>
      </p:sp>
      <p:sp>
        <p:nvSpPr>
          <p:cNvPr id="12" name="Rectangle 11">
            <a:extLst>
              <a:ext uri="{FF2B5EF4-FFF2-40B4-BE49-F238E27FC236}">
                <a16:creationId xmlns:a16="http://schemas.microsoft.com/office/drawing/2014/main" id="{2937F260-5154-C24F-86B3-3528F074D337}"/>
              </a:ext>
            </a:extLst>
          </p:cNvPr>
          <p:cNvSpPr/>
          <p:nvPr/>
        </p:nvSpPr>
        <p:spPr>
          <a:xfrm>
            <a:off x="7467600" y="5867400"/>
            <a:ext cx="2514600" cy="427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97286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Conclusions</a:t>
            </a:r>
          </a:p>
        </p:txBody>
      </p:sp>
      <p:sp>
        <p:nvSpPr>
          <p:cNvPr id="3" name="Content Placeholder 2"/>
          <p:cNvSpPr>
            <a:spLocks noGrp="1"/>
          </p:cNvSpPr>
          <p:nvPr>
            <p:ph idx="1"/>
          </p:nvPr>
        </p:nvSpPr>
        <p:spPr>
          <a:xfrm>
            <a:off x="457200" y="1600200"/>
            <a:ext cx="11353800" cy="4648200"/>
          </a:xfrm>
          <a:solidFill>
            <a:schemeClr val="bg1"/>
          </a:solidFill>
        </p:spPr>
        <p:txBody>
          <a:bodyPr>
            <a:normAutofit/>
          </a:bodyPr>
          <a:lstStyle/>
          <a:p>
            <a:r>
              <a:rPr lang="en-ZA" dirty="0"/>
              <a:t>IPT is cheap, accessible, safe; yet scale up remains low </a:t>
            </a:r>
          </a:p>
          <a:p>
            <a:r>
              <a:rPr lang="en-ZA" dirty="0"/>
              <a:t>New regimens may be an opportunity to improve coverage and completion</a:t>
            </a:r>
          </a:p>
          <a:p>
            <a:pPr lvl="1"/>
            <a:r>
              <a:rPr lang="en-ZA" dirty="0"/>
              <a:t>3HP is a short course regimen </a:t>
            </a:r>
            <a:r>
              <a:rPr lang="en-ZA" dirty="0" smtClean="0"/>
              <a:t>that has </a:t>
            </a:r>
            <a:r>
              <a:rPr lang="en-ZA" dirty="0"/>
              <a:t>similar efficacy, less toxicity, better adherence and treatment completion rates, and lower risk of resistance</a:t>
            </a:r>
          </a:p>
          <a:p>
            <a:pPr lvl="2"/>
            <a:r>
              <a:rPr lang="en-ZA" dirty="0"/>
              <a:t>Seems to be safe &amp; lower DDI with DTG</a:t>
            </a:r>
          </a:p>
          <a:p>
            <a:pPr lvl="2"/>
            <a:r>
              <a:rPr lang="en-ZA" dirty="0"/>
              <a:t>Is expensive, but interventions to reduce the cost of </a:t>
            </a:r>
            <a:r>
              <a:rPr lang="en-ZA" dirty="0" err="1"/>
              <a:t>rifapentine</a:t>
            </a:r>
            <a:r>
              <a:rPr lang="en-ZA" dirty="0"/>
              <a:t> are ongoing</a:t>
            </a:r>
          </a:p>
          <a:p>
            <a:pPr lvl="1"/>
            <a:r>
              <a:rPr lang="en-ZA" dirty="0"/>
              <a:t>Other regimens on the horizon: 1HP and 4R</a:t>
            </a:r>
          </a:p>
          <a:p>
            <a:r>
              <a:rPr lang="en-ZA" dirty="0"/>
              <a:t>New DSD models may also provide an opportunity to improve coverage and completion, whether with IPT or newer regimens</a:t>
            </a:r>
          </a:p>
        </p:txBody>
      </p:sp>
    </p:spTree>
    <p:extLst>
      <p:ext uri="{BB962C8B-B14F-4D97-AF65-F5344CB8AC3E}">
        <p14:creationId xmlns:p14="http://schemas.microsoft.com/office/powerpoint/2010/main" val="3722237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Acknowledgements</a:t>
            </a:r>
          </a:p>
        </p:txBody>
      </p:sp>
      <p:sp>
        <p:nvSpPr>
          <p:cNvPr id="3" name="Content Placeholder 2"/>
          <p:cNvSpPr>
            <a:spLocks noGrp="1"/>
          </p:cNvSpPr>
          <p:nvPr>
            <p:ph idx="1"/>
          </p:nvPr>
        </p:nvSpPr>
        <p:spPr/>
        <p:txBody>
          <a:bodyPr/>
          <a:lstStyle/>
          <a:p>
            <a:r>
              <a:rPr lang="en-ZA" dirty="0"/>
              <a:t>T Sterling</a:t>
            </a:r>
          </a:p>
          <a:p>
            <a:r>
              <a:rPr lang="en-ZA" dirty="0"/>
              <a:t>R Chaisson</a:t>
            </a:r>
          </a:p>
          <a:p>
            <a:r>
              <a:rPr lang="en-ZA" dirty="0"/>
              <a:t>G Churchyard</a:t>
            </a:r>
          </a:p>
          <a:p>
            <a:r>
              <a:rPr lang="en-ZA" dirty="0"/>
              <a:t>A </a:t>
            </a:r>
            <a:r>
              <a:rPr lang="en-ZA" dirty="0" err="1"/>
              <a:t>Hesseling</a:t>
            </a:r>
            <a:endParaRPr lang="en-ZA" dirty="0"/>
          </a:p>
        </p:txBody>
      </p:sp>
      <p:pic>
        <p:nvPicPr>
          <p:cNvPr id="15" name="Afbeelding 9" descr="WHIP3TB_trimmed.jpg"/>
          <p:cNvPicPr>
            <a:picLocks noChangeAspect="1"/>
          </p:cNvPicPr>
          <p:nvPr/>
        </p:nvPicPr>
        <p:blipFill>
          <a:blip r:embed="rId2" cstate="print"/>
          <a:stretch>
            <a:fillRect/>
          </a:stretch>
        </p:blipFill>
        <p:spPr>
          <a:xfrm>
            <a:off x="6919219" y="2284939"/>
            <a:ext cx="2635272" cy="119675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1930" y="4191000"/>
            <a:ext cx="3340245" cy="540900"/>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6611" y="2247689"/>
            <a:ext cx="2580286" cy="1271252"/>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64089" y="5175645"/>
            <a:ext cx="3502080" cy="775272"/>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41743" y="4858298"/>
            <a:ext cx="1906690" cy="681560"/>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79154" y="2590616"/>
            <a:ext cx="1890141" cy="840077"/>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57653" y="3307372"/>
            <a:ext cx="2057915" cy="550042"/>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69546" y="5404012"/>
            <a:ext cx="1921947" cy="786251"/>
          </a:xfrm>
          <a:prstGeom prst="rect">
            <a:avLst/>
          </a:prstGeom>
        </p:spPr>
      </p:pic>
      <p:pic>
        <p:nvPicPr>
          <p:cNvPr id="44" name="Picture 47" descr="\\FS-KNCV-02\Homefolders\topcuoglu\TB CARE\TB CARE Logos\usaid.jpg"/>
          <p:cNvPicPr>
            <a:picLocks noChangeAspect="1" noChangeArrowheads="1"/>
          </p:cNvPicPr>
          <p:nvPr/>
        </p:nvPicPr>
        <p:blipFill>
          <a:blip r:embed="rId10" cstate="print"/>
          <a:stretch>
            <a:fillRect/>
          </a:stretch>
        </p:blipFill>
        <p:spPr bwMode="auto">
          <a:xfrm>
            <a:off x="5915274" y="1234742"/>
            <a:ext cx="2816778" cy="691778"/>
          </a:xfrm>
          <a:prstGeom prst="rect">
            <a:avLst/>
          </a:prstGeom>
          <a:noFill/>
          <a:ln w="9525">
            <a:noFill/>
            <a:miter lim="800000"/>
            <a:headEnd/>
            <a:tailEnd/>
          </a:ln>
        </p:spPr>
      </p:pic>
      <p:pic>
        <p:nvPicPr>
          <p:cNvPr id="45" name="Picture 48" descr="\\FS-KNCV-02\Homefolders\topcuoglu\TB CARE\TB CARE Logos\Approved TB CARE I Logo without USAID.jpg"/>
          <p:cNvPicPr>
            <a:picLocks noChangeAspect="1" noChangeArrowheads="1"/>
          </p:cNvPicPr>
          <p:nvPr/>
        </p:nvPicPr>
        <p:blipFill>
          <a:blip r:embed="rId11" cstate="print"/>
          <a:stretch>
            <a:fillRect/>
          </a:stretch>
        </p:blipFill>
        <p:spPr bwMode="auto">
          <a:xfrm>
            <a:off x="9022355" y="1546442"/>
            <a:ext cx="2759640" cy="284609"/>
          </a:xfrm>
          <a:prstGeom prst="rect">
            <a:avLst/>
          </a:prstGeom>
          <a:noFill/>
          <a:ln w="9525">
            <a:noFill/>
            <a:miter lim="800000"/>
            <a:headEnd/>
            <a:tailEnd/>
          </a:ln>
        </p:spPr>
      </p:pic>
      <p:pic>
        <p:nvPicPr>
          <p:cNvPr id="46" name="Afbeelding 6" descr="kncv_logo_no_text.jpg"/>
          <p:cNvPicPr>
            <a:picLocks noChangeAspect="1"/>
          </p:cNvPicPr>
          <p:nvPr/>
        </p:nvPicPr>
        <p:blipFill>
          <a:blip r:embed="rId12" cstate="print"/>
          <a:stretch>
            <a:fillRect/>
          </a:stretch>
        </p:blipFill>
        <p:spPr>
          <a:xfrm>
            <a:off x="2831586" y="4343400"/>
            <a:ext cx="3495905" cy="705847"/>
          </a:xfrm>
          <a:prstGeom prst="rect">
            <a:avLst/>
          </a:prstGeom>
        </p:spPr>
      </p:pic>
      <p:pic>
        <p:nvPicPr>
          <p:cNvPr id="47" name="Picture 3" descr="E:\Alison\GRAPHICS\lshtm\LSHTMlogosmall.jpg"/>
          <p:cNvPicPr>
            <a:picLocks noChangeAspect="1" noChangeArrowheads="1"/>
          </p:cNvPicPr>
          <p:nvPr/>
        </p:nvPicPr>
        <p:blipFill>
          <a:blip r:embed="rId13" cstate="print"/>
          <a:srcRect/>
          <a:stretch>
            <a:fillRect/>
          </a:stretch>
        </p:blipFill>
        <p:spPr bwMode="auto">
          <a:xfrm>
            <a:off x="483665" y="4507488"/>
            <a:ext cx="1381987" cy="1336314"/>
          </a:xfrm>
          <a:prstGeom prst="rect">
            <a:avLst/>
          </a:prstGeom>
          <a:noFill/>
        </p:spPr>
      </p:pic>
    </p:spTree>
    <p:extLst>
      <p:ext uri="{BB962C8B-B14F-4D97-AF65-F5344CB8AC3E}">
        <p14:creationId xmlns:p14="http://schemas.microsoft.com/office/powerpoint/2010/main" val="37315161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91297"/>
            <a:ext cx="8763000" cy="1143000"/>
          </a:xfrm>
        </p:spPr>
        <p:txBody>
          <a:bodyPr>
            <a:noAutofit/>
          </a:bodyPr>
          <a:lstStyle/>
          <a:p>
            <a:r>
              <a:rPr lang="en-ZA" dirty="0"/>
              <a:t>HIV-infected persons not on ART</a:t>
            </a:r>
          </a:p>
        </p:txBody>
      </p:sp>
      <p:sp>
        <p:nvSpPr>
          <p:cNvPr id="3" name="Content Placeholder 2"/>
          <p:cNvSpPr>
            <a:spLocks noGrp="1"/>
          </p:cNvSpPr>
          <p:nvPr>
            <p:ph idx="1"/>
          </p:nvPr>
        </p:nvSpPr>
        <p:spPr>
          <a:xfrm>
            <a:off x="838200" y="1904999"/>
            <a:ext cx="9677400" cy="4932405"/>
          </a:xfrm>
        </p:spPr>
        <p:txBody>
          <a:bodyPr>
            <a:normAutofit/>
          </a:bodyPr>
          <a:lstStyle/>
          <a:p>
            <a:r>
              <a:rPr lang="en-ZA" sz="2400" dirty="0"/>
              <a:t>In study 26, only 3% of participants were HIV+;</a:t>
            </a:r>
          </a:p>
          <a:p>
            <a:r>
              <a:rPr lang="en-ZA" sz="2400" dirty="0"/>
              <a:t>Enrolment of HIV+s extended to assess tolerability; n=399</a:t>
            </a:r>
          </a:p>
          <a:p>
            <a:r>
              <a:rPr lang="en-ZA" sz="2400" dirty="0"/>
              <a:t>In MITT analysis, participants receiving 3HP</a:t>
            </a:r>
          </a:p>
          <a:p>
            <a:pPr lvl="1"/>
            <a:r>
              <a:rPr lang="en-ZA" sz="2400" dirty="0"/>
              <a:t>TB incidence (0,39 per 100py vs 1.25 per 100py)</a:t>
            </a:r>
          </a:p>
          <a:p>
            <a:pPr lvl="1"/>
            <a:r>
              <a:rPr lang="en-ZA" sz="2400" dirty="0"/>
              <a:t>Had higher completion rates (89% vs 64%, p&lt;0.001)</a:t>
            </a:r>
          </a:p>
          <a:p>
            <a:pPr lvl="1"/>
            <a:r>
              <a:rPr lang="en-ZA" sz="2400" dirty="0"/>
              <a:t>Fewer AEs (≥1) (</a:t>
            </a:r>
            <a:r>
              <a:rPr lang="en-US" sz="2400" dirty="0"/>
              <a:t>22 vs. 40%; p=0.004)</a:t>
            </a:r>
          </a:p>
          <a:p>
            <a:pPr lvl="1"/>
            <a:r>
              <a:rPr lang="en-US" sz="2400" dirty="0"/>
              <a:t>Less h</a:t>
            </a:r>
            <a:r>
              <a:rPr lang="en-ZA" sz="2400" dirty="0" err="1"/>
              <a:t>epatotoxicity</a:t>
            </a:r>
            <a:r>
              <a:rPr lang="en-ZA" sz="2400" dirty="0"/>
              <a:t> (</a:t>
            </a:r>
            <a:r>
              <a:rPr lang="en-US" sz="2400" dirty="0"/>
              <a:t>2% vs. 6%; p=0.03</a:t>
            </a:r>
            <a:r>
              <a:rPr lang="en-ZA" sz="2400" dirty="0"/>
              <a:t>)</a:t>
            </a:r>
          </a:p>
          <a:p>
            <a:endParaRPr lang="en-ZA" dirty="0"/>
          </a:p>
          <a:p>
            <a:pPr marL="0" indent="0">
              <a:buNone/>
            </a:pPr>
            <a:endParaRPr lang="en-US" dirty="0"/>
          </a:p>
        </p:txBody>
      </p:sp>
      <p:sp>
        <p:nvSpPr>
          <p:cNvPr id="2" name="TextBox 1"/>
          <p:cNvSpPr txBox="1"/>
          <p:nvPr/>
        </p:nvSpPr>
        <p:spPr>
          <a:xfrm>
            <a:off x="2819400" y="6400800"/>
            <a:ext cx="5160452" cy="369332"/>
          </a:xfrm>
          <a:prstGeom prst="rect">
            <a:avLst/>
          </a:prstGeom>
          <a:solidFill>
            <a:schemeClr val="bg1"/>
          </a:solidFill>
        </p:spPr>
        <p:txBody>
          <a:bodyPr wrap="none" rtlCol="0">
            <a:spAutoFit/>
          </a:bodyPr>
          <a:lstStyle/>
          <a:p>
            <a:r>
              <a:rPr lang="en-ZA" dirty="0">
                <a:solidFill>
                  <a:schemeClr val="accent1"/>
                </a:solidFill>
              </a:rPr>
              <a:t>Sterling et al, AIDS. 2016 Jun 19;30(10):1607-15</a:t>
            </a:r>
            <a:endParaRPr lang="en-US" dirty="0"/>
          </a:p>
        </p:txBody>
      </p:sp>
      <p:sp>
        <p:nvSpPr>
          <p:cNvPr id="5" name="TextBox 4"/>
          <p:cNvSpPr txBox="1"/>
          <p:nvPr/>
        </p:nvSpPr>
        <p:spPr>
          <a:xfrm>
            <a:off x="8686800" y="4655715"/>
            <a:ext cx="1306768" cy="461665"/>
          </a:xfrm>
          <a:prstGeom prst="rect">
            <a:avLst/>
          </a:prstGeom>
          <a:noFill/>
        </p:spPr>
        <p:txBody>
          <a:bodyPr wrap="none" rtlCol="0">
            <a:spAutoFit/>
          </a:bodyPr>
          <a:lstStyle/>
          <a:p>
            <a:r>
              <a:rPr lang="en-ZA" sz="2400" b="1" dirty="0"/>
              <a:t>(N=393)</a:t>
            </a:r>
            <a:endParaRPr lang="en-US" sz="2400" dirty="0"/>
          </a:p>
        </p:txBody>
      </p:sp>
    </p:spTree>
    <p:extLst>
      <p:ext uri="{BB962C8B-B14F-4D97-AF65-F5344CB8AC3E}">
        <p14:creationId xmlns:p14="http://schemas.microsoft.com/office/powerpoint/2010/main" val="1376518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13038"/>
            <a:ext cx="8229600" cy="1143000"/>
          </a:xfrm>
        </p:spPr>
        <p:txBody>
          <a:bodyPr/>
          <a:lstStyle/>
          <a:p>
            <a:r>
              <a:rPr lang="en-ZA" dirty="0"/>
              <a:t>Efficacy in children: TBTC-S26 </a:t>
            </a:r>
            <a:endParaRPr lang="en-GB" dirty="0"/>
          </a:p>
        </p:txBody>
      </p:sp>
      <p:sp>
        <p:nvSpPr>
          <p:cNvPr id="3" name="Content Placeholder 2"/>
          <p:cNvSpPr>
            <a:spLocks noGrp="1"/>
          </p:cNvSpPr>
          <p:nvPr>
            <p:ph idx="1"/>
          </p:nvPr>
        </p:nvSpPr>
        <p:spPr>
          <a:xfrm>
            <a:off x="762000" y="1828800"/>
            <a:ext cx="9906000" cy="4191000"/>
          </a:xfrm>
        </p:spPr>
        <p:txBody>
          <a:bodyPr>
            <a:normAutofit fontScale="92500" lnSpcReduction="20000"/>
          </a:bodyPr>
          <a:lstStyle/>
          <a:p>
            <a:r>
              <a:rPr lang="en-ZA" sz="2600" dirty="0"/>
              <a:t>Enrollment extended to increase children 2-11 </a:t>
            </a:r>
            <a:r>
              <a:rPr lang="en-ZA" sz="2600" dirty="0" err="1"/>
              <a:t>yrs</a:t>
            </a:r>
            <a:r>
              <a:rPr lang="en-ZA" sz="2600" dirty="0"/>
              <a:t> in May 2005</a:t>
            </a:r>
          </a:p>
          <a:p>
            <a:r>
              <a:rPr lang="en-ZA" sz="2600" dirty="0"/>
              <a:t>2294 person-years in 908 paediatric patients</a:t>
            </a:r>
          </a:p>
          <a:p>
            <a:r>
              <a:rPr lang="en-ZA" sz="2600" dirty="0"/>
              <a:t>TB disease:</a:t>
            </a:r>
          </a:p>
          <a:p>
            <a:pPr lvl="1"/>
            <a:r>
              <a:rPr lang="en-ZA" sz="2200" dirty="0"/>
              <a:t>9INH arm: 3/436, 0.78%</a:t>
            </a:r>
          </a:p>
          <a:p>
            <a:pPr lvl="1"/>
            <a:r>
              <a:rPr lang="en-ZA" sz="2200" dirty="0"/>
              <a:t>3RPT/INH arm: 0/472</a:t>
            </a:r>
          </a:p>
          <a:p>
            <a:r>
              <a:rPr lang="en-ZA" sz="2800" dirty="0"/>
              <a:t>Treatment completion: 88.1% vs 81.0%</a:t>
            </a:r>
          </a:p>
          <a:p>
            <a:r>
              <a:rPr lang="en-ZA" sz="2800" dirty="0"/>
              <a:t>Treatment adherence: 91.7% vs 85.3%</a:t>
            </a:r>
          </a:p>
          <a:p>
            <a:pPr marL="0" indent="0">
              <a:buNone/>
            </a:pPr>
            <a:r>
              <a:rPr lang="en-ZA" dirty="0"/>
              <a:t>PK data lacking for key populations but safety &amp; PK trials about to start or ongoing for</a:t>
            </a:r>
          </a:p>
          <a:p>
            <a:pPr lvl="1"/>
            <a:r>
              <a:rPr lang="en-ZA" dirty="0"/>
              <a:t>Children</a:t>
            </a:r>
          </a:p>
          <a:p>
            <a:pPr lvl="1"/>
            <a:r>
              <a:rPr lang="en-ZA" dirty="0"/>
              <a:t>Pregnant women</a:t>
            </a:r>
          </a:p>
          <a:p>
            <a:endParaRPr lang="en-ZA" dirty="0"/>
          </a:p>
          <a:p>
            <a:endParaRPr lang="en-GB" dirty="0"/>
          </a:p>
        </p:txBody>
      </p:sp>
    </p:spTree>
    <p:extLst>
      <p:ext uri="{BB962C8B-B14F-4D97-AF65-F5344CB8AC3E}">
        <p14:creationId xmlns:p14="http://schemas.microsoft.com/office/powerpoint/2010/main" val="648761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3HP roll-out in Pakistan</a:t>
            </a:r>
          </a:p>
        </p:txBody>
      </p:sp>
      <p:sp>
        <p:nvSpPr>
          <p:cNvPr id="3" name="Content Placeholder 2"/>
          <p:cNvSpPr>
            <a:spLocks noGrp="1"/>
          </p:cNvSpPr>
          <p:nvPr>
            <p:ph idx="1"/>
          </p:nvPr>
        </p:nvSpPr>
        <p:spPr>
          <a:xfrm>
            <a:off x="1103312" y="1905000"/>
            <a:ext cx="9869488" cy="4343399"/>
          </a:xfrm>
        </p:spPr>
        <p:txBody>
          <a:bodyPr>
            <a:normAutofit fontScale="92500"/>
          </a:bodyPr>
          <a:lstStyle/>
          <a:p>
            <a:r>
              <a:rPr lang="en-ZA" sz="2900" dirty="0">
                <a:latin typeface="Arial" charset="0"/>
              </a:rPr>
              <a:t>DSTB: isoniazid for 6 months and switched to 3HP DRTB: levofloxacin for fluoroquinolone sensitive DR-TB and moxifloxacin-ethambutol for fluoroquinolone resistant DR-TB </a:t>
            </a:r>
          </a:p>
          <a:p>
            <a:r>
              <a:rPr lang="en-ZA" sz="2900" dirty="0">
                <a:latin typeface="Arial" charset="0"/>
              </a:rPr>
              <a:t>6000 DS-TB contacts and 300 DR-TB contacts have been traced and offered preventive therapy. </a:t>
            </a:r>
          </a:p>
          <a:p>
            <a:r>
              <a:rPr lang="en-ZA" sz="2900" dirty="0">
                <a:latin typeface="Arial" charset="0"/>
              </a:rPr>
              <a:t>Overall rates of adherence have been high.</a:t>
            </a:r>
          </a:p>
          <a:p>
            <a:r>
              <a:rPr lang="en-ZA" sz="2900" dirty="0">
                <a:latin typeface="Arial" charset="0"/>
              </a:rPr>
              <a:t>Adverse events have generally been low and well managed </a:t>
            </a:r>
          </a:p>
          <a:p>
            <a:r>
              <a:rPr lang="en-ZA" sz="2900" dirty="0">
                <a:latin typeface="Arial" charset="0"/>
              </a:rPr>
              <a:t>AEs mainly include reduced appetite, joint and muscle pain and generalised weakness.</a:t>
            </a:r>
          </a:p>
          <a:p>
            <a:pPr marL="0" indent="0">
              <a:buNone/>
            </a:pPr>
            <a:endParaRPr lang="en-ZA" sz="3600" dirty="0">
              <a:latin typeface="Arial" charset="0"/>
            </a:endParaRPr>
          </a:p>
          <a:p>
            <a:endParaRPr lang="en-ZA" dirty="0"/>
          </a:p>
        </p:txBody>
      </p:sp>
      <p:sp>
        <p:nvSpPr>
          <p:cNvPr id="4" name="TextBox 3"/>
          <p:cNvSpPr txBox="1"/>
          <p:nvPr/>
        </p:nvSpPr>
        <p:spPr>
          <a:xfrm>
            <a:off x="1981200" y="6400800"/>
            <a:ext cx="2557110" cy="369332"/>
          </a:xfrm>
          <a:prstGeom prst="rect">
            <a:avLst/>
          </a:prstGeom>
          <a:solidFill>
            <a:schemeClr val="tx1"/>
          </a:solidFill>
        </p:spPr>
        <p:txBody>
          <a:bodyPr wrap="none" rtlCol="0">
            <a:spAutoFit/>
          </a:bodyPr>
          <a:lstStyle/>
          <a:p>
            <a:r>
              <a:rPr lang="en-ZA" dirty="0">
                <a:solidFill>
                  <a:schemeClr val="accent1"/>
                </a:solidFill>
              </a:rPr>
              <a:t>Hussain H, Union 2018</a:t>
            </a:r>
          </a:p>
        </p:txBody>
      </p:sp>
    </p:spTree>
    <p:extLst>
      <p:ext uri="{BB962C8B-B14F-4D97-AF65-F5344CB8AC3E}">
        <p14:creationId xmlns:p14="http://schemas.microsoft.com/office/powerpoint/2010/main" val="229189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dirty="0"/>
              <a:t>Cost effectiveness of 3HP vs IPT</a:t>
            </a:r>
          </a:p>
        </p:txBody>
      </p:sp>
      <p:sp>
        <p:nvSpPr>
          <p:cNvPr id="3" name="Content Placeholder 2"/>
          <p:cNvSpPr>
            <a:spLocks noGrp="1"/>
          </p:cNvSpPr>
          <p:nvPr>
            <p:ph idx="1"/>
          </p:nvPr>
        </p:nvSpPr>
        <p:spPr>
          <a:xfrm>
            <a:off x="838200" y="1447800"/>
            <a:ext cx="10363200" cy="4572000"/>
          </a:xfrm>
        </p:spPr>
        <p:txBody>
          <a:bodyPr>
            <a:normAutofit fontScale="92500" lnSpcReduction="10000"/>
          </a:bodyPr>
          <a:lstStyle/>
          <a:p>
            <a:pPr marL="0" indent="0">
              <a:buNone/>
            </a:pPr>
            <a:r>
              <a:rPr lang="en-ZA" dirty="0"/>
              <a:t>Per 1000 individuals on ART, 3HP vs IPT estimated to </a:t>
            </a:r>
          </a:p>
          <a:p>
            <a:r>
              <a:rPr lang="en-ZA" dirty="0"/>
              <a:t>Avert 9 cases of TB and 1 death</a:t>
            </a:r>
          </a:p>
          <a:p>
            <a:r>
              <a:rPr lang="en-ZA" dirty="0"/>
              <a:t>Cost $9402 per DALY averted </a:t>
            </a:r>
          </a:p>
          <a:p>
            <a:r>
              <a:rPr lang="en-ZA" dirty="0"/>
              <a:t>Cost-effectiveness depended on</a:t>
            </a:r>
          </a:p>
          <a:p>
            <a:pPr lvl="1"/>
            <a:r>
              <a:rPr lang="en-ZA" dirty="0"/>
              <a:t>The price of </a:t>
            </a:r>
            <a:r>
              <a:rPr lang="en-ZA" dirty="0" err="1"/>
              <a:t>rifapentine</a:t>
            </a:r>
            <a:endParaRPr lang="en-ZA" dirty="0"/>
          </a:p>
          <a:p>
            <a:pPr lvl="1"/>
            <a:r>
              <a:rPr lang="en-ZA" dirty="0"/>
              <a:t>Completion of 3HP</a:t>
            </a:r>
          </a:p>
          <a:p>
            <a:pPr lvl="1"/>
            <a:r>
              <a:rPr lang="en-ZA" dirty="0"/>
              <a:t>Prevalence of latent TB</a:t>
            </a:r>
          </a:p>
          <a:p>
            <a:r>
              <a:rPr lang="en-ZA" dirty="0"/>
              <a:t>At a willingness to pay of $1000 per DALY averted, 3HP is likely to be cost-effective relative to IPT only if </a:t>
            </a:r>
          </a:p>
          <a:p>
            <a:pPr lvl="1"/>
            <a:r>
              <a:rPr lang="en-ZA" dirty="0"/>
              <a:t>Price of RPT can be greatly reduced (to ~$20 per course) </a:t>
            </a:r>
          </a:p>
          <a:p>
            <a:pPr lvl="1"/>
            <a:r>
              <a:rPr lang="en-ZA" dirty="0"/>
              <a:t>High treatment completion (85%) can be achieved</a:t>
            </a:r>
          </a:p>
        </p:txBody>
      </p:sp>
      <p:sp>
        <p:nvSpPr>
          <p:cNvPr id="4" name="TextBox 3"/>
          <p:cNvSpPr txBox="1"/>
          <p:nvPr/>
        </p:nvSpPr>
        <p:spPr>
          <a:xfrm>
            <a:off x="3429000" y="6172200"/>
            <a:ext cx="3352800" cy="369332"/>
          </a:xfrm>
          <a:prstGeom prst="rect">
            <a:avLst/>
          </a:prstGeom>
          <a:solidFill>
            <a:schemeClr val="tx1"/>
          </a:solidFill>
        </p:spPr>
        <p:txBody>
          <a:bodyPr wrap="square" rtlCol="0">
            <a:spAutoFit/>
          </a:bodyPr>
          <a:lstStyle/>
          <a:p>
            <a:r>
              <a:rPr lang="en-ZA" dirty="0">
                <a:solidFill>
                  <a:schemeClr val="accent1"/>
                </a:solidFill>
              </a:rPr>
              <a:t>Johnson. CID. 2018</a:t>
            </a:r>
          </a:p>
        </p:txBody>
      </p:sp>
    </p:spTree>
    <p:extLst>
      <p:ext uri="{BB962C8B-B14F-4D97-AF65-F5344CB8AC3E}">
        <p14:creationId xmlns:p14="http://schemas.microsoft.com/office/powerpoint/2010/main" val="1201584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b="1" dirty="0"/>
              <a:t>Risk of rifampicin resistance with </a:t>
            </a:r>
            <a:r>
              <a:rPr lang="en-ZA" b="1" dirty="0" err="1"/>
              <a:t>rifamycin</a:t>
            </a:r>
            <a:r>
              <a:rPr lang="en-ZA" b="1" dirty="0"/>
              <a:t> based TPT</a:t>
            </a:r>
          </a:p>
        </p:txBody>
      </p:sp>
      <p:sp>
        <p:nvSpPr>
          <p:cNvPr id="5" name="TextBox 4"/>
          <p:cNvSpPr txBox="1"/>
          <p:nvPr/>
        </p:nvSpPr>
        <p:spPr>
          <a:xfrm flipH="1">
            <a:off x="1627632" y="6245510"/>
            <a:ext cx="6781800" cy="369332"/>
          </a:xfrm>
          <a:prstGeom prst="rect">
            <a:avLst/>
          </a:prstGeom>
          <a:noFill/>
        </p:spPr>
        <p:txBody>
          <a:bodyPr wrap="square" rtlCol="0">
            <a:spAutoFit/>
          </a:bodyPr>
          <a:lstStyle/>
          <a:p>
            <a:r>
              <a:rPr lang="en-ZA" dirty="0"/>
              <a:t>S Den Boon. </a:t>
            </a:r>
            <a:r>
              <a:rPr lang="en-ZA" dirty="0" err="1"/>
              <a:t>Int</a:t>
            </a:r>
            <a:r>
              <a:rPr lang="en-ZA" dirty="0"/>
              <a:t> J </a:t>
            </a:r>
            <a:r>
              <a:rPr lang="en-ZA" dirty="0" err="1"/>
              <a:t>Tuberc</a:t>
            </a:r>
            <a:r>
              <a:rPr lang="en-ZA" dirty="0"/>
              <a:t> Lung Dis. 2016;20(8):1065–71</a:t>
            </a:r>
          </a:p>
        </p:txBody>
      </p:sp>
      <p:sp>
        <p:nvSpPr>
          <p:cNvPr id="6" name="Content Placeholder 3"/>
          <p:cNvSpPr txBox="1">
            <a:spLocks/>
          </p:cNvSpPr>
          <p:nvPr/>
        </p:nvSpPr>
        <p:spPr>
          <a:xfrm>
            <a:off x="1600200" y="1637907"/>
            <a:ext cx="8991600" cy="4572000"/>
          </a:xfrm>
          <a:prstGeom prst="rect">
            <a:avLst/>
          </a:prstGeom>
        </p:spPr>
        <p:txBody>
          <a:bodyPr>
            <a:normAutofit lnSpcReduction="10000"/>
          </a:bodyPr>
          <a:lstStyle>
            <a:lvl1pPr marL="274320" indent="-274320" algn="l" rtl="0" eaLnBrk="1" latinLnBrk="0" hangingPunct="1">
              <a:spcBef>
                <a:spcPts val="580"/>
              </a:spcBef>
              <a:buClr>
                <a:schemeClr val="accent1"/>
              </a:buClr>
              <a:buSzPct val="85000"/>
              <a:buFont typeface="Wingdings 2"/>
              <a:buChar char=""/>
              <a:defRPr kumimoji="0" sz="32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8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4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ZA" dirty="0"/>
              <a:t>6 studies in total included, no increased risk of </a:t>
            </a:r>
            <a:r>
              <a:rPr lang="en-ZA" dirty="0" err="1"/>
              <a:t>rifamycin</a:t>
            </a:r>
            <a:r>
              <a:rPr lang="en-ZA" dirty="0"/>
              <a:t> resistance found.</a:t>
            </a:r>
          </a:p>
          <a:p>
            <a:pPr marL="0" indent="0">
              <a:buNone/>
            </a:pPr>
            <a:r>
              <a:rPr lang="en-ZA" dirty="0"/>
              <a:t>In 3 studies of intermittent </a:t>
            </a:r>
            <a:r>
              <a:rPr lang="en-ZA" dirty="0" err="1"/>
              <a:t>rifamycin</a:t>
            </a:r>
            <a:r>
              <a:rPr lang="en-ZA" dirty="0"/>
              <a:t> based TPT there were </a:t>
            </a:r>
          </a:p>
          <a:p>
            <a:r>
              <a:rPr lang="en-ZA" dirty="0"/>
              <a:t>3 (</a:t>
            </a:r>
            <a:r>
              <a:rPr lang="en-ZA" dirty="0">
                <a:solidFill>
                  <a:srgbClr val="FF0000"/>
                </a:solidFill>
              </a:rPr>
              <a:t>2</a:t>
            </a:r>
            <a:r>
              <a:rPr lang="en-ZA" dirty="0"/>
              <a:t>) cases of rifampicin resistance in 4673 individuals on </a:t>
            </a:r>
            <a:r>
              <a:rPr lang="en-ZA" dirty="0" err="1"/>
              <a:t>rifamycin</a:t>
            </a:r>
            <a:r>
              <a:rPr lang="en-ZA" dirty="0"/>
              <a:t>-containing regimens</a:t>
            </a:r>
          </a:p>
          <a:p>
            <a:r>
              <a:rPr lang="en-ZA" dirty="0"/>
              <a:t>0 (</a:t>
            </a:r>
            <a:r>
              <a:rPr lang="en-ZA" dirty="0">
                <a:solidFill>
                  <a:srgbClr val="FF0000"/>
                </a:solidFill>
              </a:rPr>
              <a:t>1</a:t>
            </a:r>
            <a:r>
              <a:rPr lang="en-ZA" dirty="0"/>
              <a:t>) cases with rifampicin resistance in 4427 in control regimens </a:t>
            </a:r>
          </a:p>
          <a:p>
            <a:r>
              <a:rPr lang="en-ZA" dirty="0"/>
              <a:t>RR = 3.89, (95%CI 0.44–34.56; P = 0.22).</a:t>
            </a:r>
          </a:p>
        </p:txBody>
      </p:sp>
    </p:spTree>
    <p:extLst>
      <p:ext uri="{BB962C8B-B14F-4D97-AF65-F5344CB8AC3E}">
        <p14:creationId xmlns:p14="http://schemas.microsoft.com/office/powerpoint/2010/main" val="329731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3HP roll-out in Pakistan</a:t>
            </a:r>
          </a:p>
        </p:txBody>
      </p:sp>
      <p:sp>
        <p:nvSpPr>
          <p:cNvPr id="3" name="Content Placeholder 2"/>
          <p:cNvSpPr>
            <a:spLocks noGrp="1"/>
          </p:cNvSpPr>
          <p:nvPr>
            <p:ph idx="1"/>
          </p:nvPr>
        </p:nvSpPr>
        <p:spPr>
          <a:xfrm>
            <a:off x="1103312" y="1905000"/>
            <a:ext cx="9869488" cy="4343399"/>
          </a:xfrm>
        </p:spPr>
        <p:txBody>
          <a:bodyPr>
            <a:normAutofit fontScale="92500"/>
          </a:bodyPr>
          <a:lstStyle/>
          <a:p>
            <a:r>
              <a:rPr lang="en-ZA" sz="2900" dirty="0">
                <a:latin typeface="Arial" charset="0"/>
              </a:rPr>
              <a:t>DSTB: isoniazid for 6 months and switched to 3HP DRTB: levofloxacin for fluoroquinolone sensitive DR-TB and moxifloxacin-ethambutol for fluoroquinolone resistant DR-TB </a:t>
            </a:r>
          </a:p>
          <a:p>
            <a:r>
              <a:rPr lang="en-ZA" sz="2900" dirty="0">
                <a:latin typeface="Arial" charset="0"/>
              </a:rPr>
              <a:t>6000 DS-TB contacts and 300 DR-TB contacts have been traced and offered preventive therapy. </a:t>
            </a:r>
          </a:p>
          <a:p>
            <a:r>
              <a:rPr lang="en-ZA" sz="2900" dirty="0">
                <a:latin typeface="Arial" charset="0"/>
              </a:rPr>
              <a:t>Overall rates of adherence have been high.</a:t>
            </a:r>
          </a:p>
          <a:p>
            <a:r>
              <a:rPr lang="en-ZA" sz="2900" dirty="0">
                <a:latin typeface="Arial" charset="0"/>
              </a:rPr>
              <a:t>Adverse events have generally been low and well managed </a:t>
            </a:r>
          </a:p>
          <a:p>
            <a:r>
              <a:rPr lang="en-ZA" sz="2900" dirty="0">
                <a:latin typeface="Arial" charset="0"/>
              </a:rPr>
              <a:t>AEs mainly include reduced appetite, joint and muscle pain and generalised weakness.</a:t>
            </a:r>
          </a:p>
          <a:p>
            <a:pPr marL="0" indent="0">
              <a:buNone/>
            </a:pPr>
            <a:endParaRPr lang="en-ZA" sz="3600" dirty="0">
              <a:latin typeface="Arial" charset="0"/>
            </a:endParaRPr>
          </a:p>
          <a:p>
            <a:endParaRPr lang="en-ZA" dirty="0"/>
          </a:p>
        </p:txBody>
      </p:sp>
      <p:sp>
        <p:nvSpPr>
          <p:cNvPr id="4" name="TextBox 3"/>
          <p:cNvSpPr txBox="1"/>
          <p:nvPr/>
        </p:nvSpPr>
        <p:spPr>
          <a:xfrm>
            <a:off x="1981200" y="6400800"/>
            <a:ext cx="2557110" cy="369332"/>
          </a:xfrm>
          <a:prstGeom prst="rect">
            <a:avLst/>
          </a:prstGeom>
          <a:solidFill>
            <a:schemeClr val="tx1"/>
          </a:solidFill>
        </p:spPr>
        <p:txBody>
          <a:bodyPr wrap="none" rtlCol="0">
            <a:spAutoFit/>
          </a:bodyPr>
          <a:lstStyle/>
          <a:p>
            <a:r>
              <a:rPr lang="en-ZA" dirty="0">
                <a:solidFill>
                  <a:schemeClr val="accent1"/>
                </a:solidFill>
              </a:rPr>
              <a:t>Hussain H, Union 2018</a:t>
            </a:r>
          </a:p>
        </p:txBody>
      </p:sp>
    </p:spTree>
    <p:extLst>
      <p:ext uri="{BB962C8B-B14F-4D97-AF65-F5344CB8AC3E}">
        <p14:creationId xmlns:p14="http://schemas.microsoft.com/office/powerpoint/2010/main" val="2666986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dirty="0"/>
              <a:t>Cost effectiveness of 3HP vs IPT</a:t>
            </a:r>
          </a:p>
        </p:txBody>
      </p:sp>
      <p:sp>
        <p:nvSpPr>
          <p:cNvPr id="3" name="Content Placeholder 2"/>
          <p:cNvSpPr>
            <a:spLocks noGrp="1"/>
          </p:cNvSpPr>
          <p:nvPr>
            <p:ph idx="1"/>
          </p:nvPr>
        </p:nvSpPr>
        <p:spPr>
          <a:xfrm>
            <a:off x="838200" y="1447800"/>
            <a:ext cx="10363200" cy="4572000"/>
          </a:xfrm>
        </p:spPr>
        <p:txBody>
          <a:bodyPr>
            <a:normAutofit fontScale="92500" lnSpcReduction="10000"/>
          </a:bodyPr>
          <a:lstStyle/>
          <a:p>
            <a:pPr marL="0" indent="0">
              <a:buNone/>
            </a:pPr>
            <a:r>
              <a:rPr lang="en-ZA" dirty="0"/>
              <a:t>Per 1000 individuals on ART, 3HP vs IPT estimated to </a:t>
            </a:r>
          </a:p>
          <a:p>
            <a:r>
              <a:rPr lang="en-ZA" dirty="0"/>
              <a:t>Avert 9 cases of TB and 1 death</a:t>
            </a:r>
          </a:p>
          <a:p>
            <a:r>
              <a:rPr lang="en-ZA" dirty="0"/>
              <a:t>Cost $9402 per DALY averted </a:t>
            </a:r>
          </a:p>
          <a:p>
            <a:r>
              <a:rPr lang="en-ZA" dirty="0"/>
              <a:t>Cost-effectiveness depended on</a:t>
            </a:r>
          </a:p>
          <a:p>
            <a:pPr lvl="1"/>
            <a:r>
              <a:rPr lang="en-ZA" dirty="0"/>
              <a:t>The price of </a:t>
            </a:r>
            <a:r>
              <a:rPr lang="en-ZA" dirty="0" err="1"/>
              <a:t>rifapentine</a:t>
            </a:r>
            <a:endParaRPr lang="en-ZA" dirty="0"/>
          </a:p>
          <a:p>
            <a:pPr lvl="1"/>
            <a:r>
              <a:rPr lang="en-ZA" dirty="0"/>
              <a:t>Completion of 3HP</a:t>
            </a:r>
          </a:p>
          <a:p>
            <a:pPr lvl="1"/>
            <a:r>
              <a:rPr lang="en-ZA" dirty="0"/>
              <a:t>Prevalence of latent TB</a:t>
            </a:r>
          </a:p>
          <a:p>
            <a:r>
              <a:rPr lang="en-ZA" dirty="0"/>
              <a:t>At a willingness to pay of $1000 per DALY averted, 3HP is likely to be cost-effective relative to IPT only if </a:t>
            </a:r>
          </a:p>
          <a:p>
            <a:pPr lvl="1"/>
            <a:r>
              <a:rPr lang="en-ZA" dirty="0"/>
              <a:t>Price of RPT can be greatly reduced (to ~$20 per course) </a:t>
            </a:r>
          </a:p>
          <a:p>
            <a:pPr lvl="1"/>
            <a:r>
              <a:rPr lang="en-ZA" dirty="0"/>
              <a:t>High treatment completion (85%) can be achieved</a:t>
            </a:r>
          </a:p>
        </p:txBody>
      </p:sp>
      <p:sp>
        <p:nvSpPr>
          <p:cNvPr id="4" name="TextBox 3"/>
          <p:cNvSpPr txBox="1"/>
          <p:nvPr/>
        </p:nvSpPr>
        <p:spPr>
          <a:xfrm>
            <a:off x="3429000" y="6172200"/>
            <a:ext cx="3352800" cy="369332"/>
          </a:xfrm>
          <a:prstGeom prst="rect">
            <a:avLst/>
          </a:prstGeom>
          <a:solidFill>
            <a:schemeClr val="tx1"/>
          </a:solidFill>
        </p:spPr>
        <p:txBody>
          <a:bodyPr wrap="square" rtlCol="0">
            <a:spAutoFit/>
          </a:bodyPr>
          <a:lstStyle/>
          <a:p>
            <a:r>
              <a:rPr lang="en-ZA" dirty="0">
                <a:solidFill>
                  <a:schemeClr val="accent1"/>
                </a:solidFill>
              </a:rPr>
              <a:t>Johnson. CID. 2018</a:t>
            </a:r>
          </a:p>
        </p:txBody>
      </p:sp>
    </p:spTree>
    <p:extLst>
      <p:ext uri="{BB962C8B-B14F-4D97-AF65-F5344CB8AC3E}">
        <p14:creationId xmlns:p14="http://schemas.microsoft.com/office/powerpoint/2010/main" val="534584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b="1" dirty="0"/>
              <a:t>Risk of rifampicin resistance with </a:t>
            </a:r>
            <a:r>
              <a:rPr lang="en-ZA" b="1" dirty="0" err="1"/>
              <a:t>rifamycin</a:t>
            </a:r>
            <a:r>
              <a:rPr lang="en-ZA" b="1" dirty="0"/>
              <a:t> based TPT</a:t>
            </a:r>
          </a:p>
        </p:txBody>
      </p:sp>
      <p:sp>
        <p:nvSpPr>
          <p:cNvPr id="5" name="TextBox 4"/>
          <p:cNvSpPr txBox="1"/>
          <p:nvPr/>
        </p:nvSpPr>
        <p:spPr>
          <a:xfrm flipH="1">
            <a:off x="1627632" y="6245510"/>
            <a:ext cx="6781800" cy="369332"/>
          </a:xfrm>
          <a:prstGeom prst="rect">
            <a:avLst/>
          </a:prstGeom>
          <a:noFill/>
        </p:spPr>
        <p:txBody>
          <a:bodyPr wrap="square" rtlCol="0">
            <a:spAutoFit/>
          </a:bodyPr>
          <a:lstStyle/>
          <a:p>
            <a:r>
              <a:rPr lang="en-ZA" dirty="0"/>
              <a:t>S Den Boon. </a:t>
            </a:r>
            <a:r>
              <a:rPr lang="en-ZA" dirty="0" err="1"/>
              <a:t>Int</a:t>
            </a:r>
            <a:r>
              <a:rPr lang="en-ZA" dirty="0"/>
              <a:t> J </a:t>
            </a:r>
            <a:r>
              <a:rPr lang="en-ZA" dirty="0" err="1"/>
              <a:t>Tuberc</a:t>
            </a:r>
            <a:r>
              <a:rPr lang="en-ZA" dirty="0"/>
              <a:t> Lung Dis. 2016;20(8):1065–71</a:t>
            </a:r>
          </a:p>
        </p:txBody>
      </p:sp>
      <p:sp>
        <p:nvSpPr>
          <p:cNvPr id="6" name="Content Placeholder 3"/>
          <p:cNvSpPr txBox="1">
            <a:spLocks/>
          </p:cNvSpPr>
          <p:nvPr/>
        </p:nvSpPr>
        <p:spPr>
          <a:xfrm>
            <a:off x="1600200" y="1637907"/>
            <a:ext cx="8991600" cy="4572000"/>
          </a:xfrm>
          <a:prstGeom prst="rect">
            <a:avLst/>
          </a:prstGeom>
        </p:spPr>
        <p:txBody>
          <a:bodyPr>
            <a:normAutofit lnSpcReduction="10000"/>
          </a:bodyPr>
          <a:lstStyle>
            <a:lvl1pPr marL="274320" indent="-274320" algn="l" rtl="0" eaLnBrk="1" latinLnBrk="0" hangingPunct="1">
              <a:spcBef>
                <a:spcPts val="580"/>
              </a:spcBef>
              <a:buClr>
                <a:schemeClr val="accent1"/>
              </a:buClr>
              <a:buSzPct val="85000"/>
              <a:buFont typeface="Wingdings 2"/>
              <a:buChar char=""/>
              <a:defRPr kumimoji="0" sz="32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8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4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ZA" dirty="0"/>
              <a:t>6 studies in total included, no increased risk of </a:t>
            </a:r>
            <a:r>
              <a:rPr lang="en-ZA" dirty="0" err="1"/>
              <a:t>rifamycin</a:t>
            </a:r>
            <a:r>
              <a:rPr lang="en-ZA" dirty="0"/>
              <a:t> resistance found.</a:t>
            </a:r>
          </a:p>
          <a:p>
            <a:pPr marL="0" indent="0">
              <a:buNone/>
            </a:pPr>
            <a:r>
              <a:rPr lang="en-ZA" dirty="0"/>
              <a:t>In 3 studies of intermittent </a:t>
            </a:r>
            <a:r>
              <a:rPr lang="en-ZA" dirty="0" err="1"/>
              <a:t>rifamycin</a:t>
            </a:r>
            <a:r>
              <a:rPr lang="en-ZA" dirty="0"/>
              <a:t> based TPT there were </a:t>
            </a:r>
          </a:p>
          <a:p>
            <a:r>
              <a:rPr lang="en-ZA" dirty="0"/>
              <a:t>3 (</a:t>
            </a:r>
            <a:r>
              <a:rPr lang="en-ZA" dirty="0">
                <a:solidFill>
                  <a:srgbClr val="FF0000"/>
                </a:solidFill>
              </a:rPr>
              <a:t>2</a:t>
            </a:r>
            <a:r>
              <a:rPr lang="en-ZA" dirty="0"/>
              <a:t>) cases of rifampicin resistance in 4673 individuals on </a:t>
            </a:r>
            <a:r>
              <a:rPr lang="en-ZA" dirty="0" err="1"/>
              <a:t>rifamycin</a:t>
            </a:r>
            <a:r>
              <a:rPr lang="en-ZA" dirty="0"/>
              <a:t>-containing regimens</a:t>
            </a:r>
          </a:p>
          <a:p>
            <a:r>
              <a:rPr lang="en-ZA" dirty="0"/>
              <a:t>0 (</a:t>
            </a:r>
            <a:r>
              <a:rPr lang="en-ZA" dirty="0">
                <a:solidFill>
                  <a:srgbClr val="FF0000"/>
                </a:solidFill>
              </a:rPr>
              <a:t>1</a:t>
            </a:r>
            <a:r>
              <a:rPr lang="en-ZA" dirty="0"/>
              <a:t>) cases with rifampicin resistance in 4427 in control regimens </a:t>
            </a:r>
          </a:p>
          <a:p>
            <a:r>
              <a:rPr lang="en-ZA" dirty="0"/>
              <a:t>RR = 3.89, (95%CI 0.44–34.56; P = 0.22).</a:t>
            </a:r>
          </a:p>
        </p:txBody>
      </p:sp>
    </p:spTree>
    <p:extLst>
      <p:ext uri="{BB962C8B-B14F-4D97-AF65-F5344CB8AC3E}">
        <p14:creationId xmlns:p14="http://schemas.microsoft.com/office/powerpoint/2010/main" val="1662743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11579" y="21022"/>
            <a:ext cx="11125200" cy="1143000"/>
          </a:xfrm>
        </p:spPr>
        <p:txBody>
          <a:bodyPr>
            <a:normAutofit/>
          </a:bodyPr>
          <a:lstStyle/>
          <a:p>
            <a:r>
              <a:rPr lang="en-ZA" sz="4000" dirty="0"/>
              <a:t>WHO End TB Strategy</a:t>
            </a:r>
          </a:p>
        </p:txBody>
      </p:sp>
      <p:sp>
        <p:nvSpPr>
          <p:cNvPr id="2" name="Can 1"/>
          <p:cNvSpPr/>
          <p:nvPr/>
        </p:nvSpPr>
        <p:spPr>
          <a:xfrm>
            <a:off x="5662057" y="2139641"/>
            <a:ext cx="1143000" cy="34290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Can 2"/>
          <p:cNvSpPr/>
          <p:nvPr/>
        </p:nvSpPr>
        <p:spPr>
          <a:xfrm>
            <a:off x="3785286" y="4415238"/>
            <a:ext cx="914400" cy="990600"/>
          </a:xfrm>
          <a:prstGeom prst="ca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Can 5"/>
          <p:cNvSpPr/>
          <p:nvPr/>
        </p:nvSpPr>
        <p:spPr>
          <a:xfrm>
            <a:off x="3733800" y="2664031"/>
            <a:ext cx="914400" cy="990600"/>
          </a:xfrm>
          <a:prstGeom prst="ca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Can 6"/>
          <p:cNvSpPr/>
          <p:nvPr/>
        </p:nvSpPr>
        <p:spPr>
          <a:xfrm>
            <a:off x="7620000" y="4632069"/>
            <a:ext cx="914400" cy="990600"/>
          </a:xfrm>
          <a:prstGeom prst="ca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Can 7"/>
          <p:cNvSpPr/>
          <p:nvPr/>
        </p:nvSpPr>
        <p:spPr>
          <a:xfrm>
            <a:off x="7620000" y="2667000"/>
            <a:ext cx="914400" cy="990600"/>
          </a:xfrm>
          <a:prstGeom prst="ca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p:nvSpPr>
        <p:spPr>
          <a:xfrm>
            <a:off x="2918857" y="3669475"/>
            <a:ext cx="2544286" cy="369332"/>
          </a:xfrm>
          <a:prstGeom prst="rect">
            <a:avLst/>
          </a:prstGeom>
          <a:noFill/>
        </p:spPr>
        <p:txBody>
          <a:bodyPr wrap="none" rtlCol="0">
            <a:spAutoFit/>
          </a:bodyPr>
          <a:lstStyle/>
          <a:p>
            <a:r>
              <a:rPr lang="en-ZA" b="1" dirty="0"/>
              <a:t>Early diagnosis of TB</a:t>
            </a:r>
          </a:p>
        </p:txBody>
      </p:sp>
      <p:sp>
        <p:nvSpPr>
          <p:cNvPr id="10" name="TextBox 9"/>
          <p:cNvSpPr txBox="1"/>
          <p:nvPr/>
        </p:nvSpPr>
        <p:spPr>
          <a:xfrm>
            <a:off x="7048500" y="5719306"/>
            <a:ext cx="2133600" cy="646331"/>
          </a:xfrm>
          <a:prstGeom prst="rect">
            <a:avLst/>
          </a:prstGeom>
          <a:noFill/>
        </p:spPr>
        <p:txBody>
          <a:bodyPr wrap="square" rtlCol="0">
            <a:spAutoFit/>
          </a:bodyPr>
          <a:lstStyle/>
          <a:p>
            <a:pPr algn="ctr"/>
            <a:r>
              <a:rPr lang="en-ZA" b="1" dirty="0"/>
              <a:t>Treatment of all people with TB</a:t>
            </a:r>
          </a:p>
        </p:txBody>
      </p:sp>
      <p:sp>
        <p:nvSpPr>
          <p:cNvPr id="11" name="TextBox 10"/>
          <p:cNvSpPr txBox="1"/>
          <p:nvPr/>
        </p:nvSpPr>
        <p:spPr>
          <a:xfrm>
            <a:off x="6858000" y="3821669"/>
            <a:ext cx="2514600" cy="646331"/>
          </a:xfrm>
          <a:prstGeom prst="rect">
            <a:avLst/>
          </a:prstGeom>
          <a:noFill/>
        </p:spPr>
        <p:txBody>
          <a:bodyPr wrap="square" rtlCol="0">
            <a:spAutoFit/>
          </a:bodyPr>
          <a:lstStyle/>
          <a:p>
            <a:pPr algn="ctr"/>
            <a:r>
              <a:rPr lang="en-ZA" b="1" dirty="0"/>
              <a:t>Collaborative TB/HIV activities</a:t>
            </a:r>
          </a:p>
        </p:txBody>
      </p:sp>
      <p:sp>
        <p:nvSpPr>
          <p:cNvPr id="12" name="TextBox 11"/>
          <p:cNvSpPr txBox="1"/>
          <p:nvPr/>
        </p:nvSpPr>
        <p:spPr>
          <a:xfrm>
            <a:off x="611579" y="1105361"/>
            <a:ext cx="11125200" cy="523220"/>
          </a:xfrm>
          <a:prstGeom prst="rect">
            <a:avLst/>
          </a:prstGeom>
          <a:noFill/>
        </p:spPr>
        <p:txBody>
          <a:bodyPr wrap="square" rtlCol="0">
            <a:spAutoFit/>
          </a:bodyPr>
          <a:lstStyle/>
          <a:p>
            <a:pPr algn="ctr"/>
            <a:r>
              <a:rPr lang="en-ZA" sz="2800" b="1" dirty="0"/>
              <a:t>Patient centred care &amp; prevention</a:t>
            </a:r>
          </a:p>
        </p:txBody>
      </p:sp>
      <p:sp>
        <p:nvSpPr>
          <p:cNvPr id="14" name="TextBox 13"/>
          <p:cNvSpPr txBox="1"/>
          <p:nvPr/>
        </p:nvSpPr>
        <p:spPr>
          <a:xfrm>
            <a:off x="3048000" y="5442308"/>
            <a:ext cx="2415143" cy="923330"/>
          </a:xfrm>
          <a:prstGeom prst="rect">
            <a:avLst/>
          </a:prstGeom>
          <a:noFill/>
        </p:spPr>
        <p:txBody>
          <a:bodyPr wrap="square" rtlCol="0">
            <a:spAutoFit/>
          </a:bodyPr>
          <a:lstStyle/>
          <a:p>
            <a:pPr algn="ctr"/>
            <a:r>
              <a:rPr lang="en-ZA" b="1" dirty="0">
                <a:solidFill>
                  <a:srgbClr val="FF0000"/>
                </a:solidFill>
              </a:rPr>
              <a:t>Preventive treatment for those at high risk of TB</a:t>
            </a:r>
          </a:p>
        </p:txBody>
      </p:sp>
      <p:sp>
        <p:nvSpPr>
          <p:cNvPr id="13" name="TextBox 12"/>
          <p:cNvSpPr txBox="1"/>
          <p:nvPr/>
        </p:nvSpPr>
        <p:spPr>
          <a:xfrm rot="16200000">
            <a:off x="5424296" y="3410819"/>
            <a:ext cx="1529586" cy="584775"/>
          </a:xfrm>
          <a:prstGeom prst="rect">
            <a:avLst/>
          </a:prstGeom>
          <a:noFill/>
        </p:spPr>
        <p:txBody>
          <a:bodyPr wrap="none" rtlCol="0">
            <a:spAutoFit/>
          </a:bodyPr>
          <a:lstStyle/>
          <a:p>
            <a:r>
              <a:rPr lang="en-ZA" sz="3200" b="1" dirty="0"/>
              <a:t>Pillar 1</a:t>
            </a:r>
          </a:p>
        </p:txBody>
      </p:sp>
    </p:spTree>
    <p:extLst>
      <p:ext uri="{BB962C8B-B14F-4D97-AF65-F5344CB8AC3E}">
        <p14:creationId xmlns:p14="http://schemas.microsoft.com/office/powerpoint/2010/main" val="231534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14"/>
                                        </p:tgtEl>
                                        <p:attrNameLst>
                                          <p:attrName>style.color</p:attrName>
                                        </p:attrNameLst>
                                      </p:cBhvr>
                                      <p:to>
                                        <a:schemeClr val="bg1"/>
                                      </p:to>
                                    </p:animClr>
                                    <p:animClr clrSpc="rgb" dir="cw">
                                      <p:cBhvr>
                                        <p:cTn id="7" dur="250" autoRev="1" fill="remove"/>
                                        <p:tgtEl>
                                          <p:spTgt spid="14"/>
                                        </p:tgtEl>
                                        <p:attrNameLst>
                                          <p:attrName>fillcolor</p:attrName>
                                        </p:attrNameLst>
                                      </p:cBhvr>
                                      <p:to>
                                        <a:schemeClr val="bg1"/>
                                      </p:to>
                                    </p:animClr>
                                    <p:set>
                                      <p:cBhvr>
                                        <p:cTn id="8" dur="250" autoRev="1" fill="remove"/>
                                        <p:tgtEl>
                                          <p:spTgt spid="14"/>
                                        </p:tgtEl>
                                        <p:attrNameLst>
                                          <p:attrName>fill.type</p:attrName>
                                        </p:attrNameLst>
                                      </p:cBhvr>
                                      <p:to>
                                        <p:strVal val="solid"/>
                                      </p:to>
                                    </p:set>
                                    <p:set>
                                      <p:cBhvr>
                                        <p:cTn id="9" dur="250" autoRev="1" fill="remove"/>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6201" y="6412468"/>
            <a:ext cx="4211346" cy="369332"/>
          </a:xfrm>
          <a:prstGeom prst="rect">
            <a:avLst/>
          </a:prstGeom>
          <a:solidFill>
            <a:schemeClr val="bg1"/>
          </a:solidFill>
        </p:spPr>
        <p:txBody>
          <a:bodyPr wrap="none" rtlCol="0">
            <a:spAutoFit/>
          </a:bodyPr>
          <a:lstStyle/>
          <a:p>
            <a:r>
              <a:rPr lang="en-GB" b="1" dirty="0">
                <a:solidFill>
                  <a:schemeClr val="accent1"/>
                </a:solidFill>
              </a:rPr>
              <a:t>A Reid, </a:t>
            </a:r>
            <a:r>
              <a:rPr lang="en-GB" b="1" dirty="0" err="1">
                <a:solidFill>
                  <a:schemeClr val="accent1"/>
                </a:solidFill>
              </a:rPr>
              <a:t>Int</a:t>
            </a:r>
            <a:r>
              <a:rPr lang="en-GB" b="1" dirty="0">
                <a:solidFill>
                  <a:schemeClr val="accent1"/>
                </a:solidFill>
              </a:rPr>
              <a:t> J. </a:t>
            </a:r>
            <a:r>
              <a:rPr lang="en-GB" b="1" dirty="0" err="1">
                <a:solidFill>
                  <a:schemeClr val="accent1"/>
                </a:solidFill>
              </a:rPr>
              <a:t>Tuberc</a:t>
            </a:r>
            <a:r>
              <a:rPr lang="en-GB" b="1" dirty="0">
                <a:solidFill>
                  <a:schemeClr val="accent1"/>
                </a:solidFill>
              </a:rPr>
              <a:t> Lung Dis. 2015. </a:t>
            </a:r>
            <a:endParaRPr lang="en-US" b="1" dirty="0">
              <a:solidFill>
                <a:schemeClr val="accent1"/>
              </a:solidFill>
            </a:endParaRPr>
          </a:p>
        </p:txBody>
      </p:sp>
      <p:sp>
        <p:nvSpPr>
          <p:cNvPr id="9" name="TextBox 8"/>
          <p:cNvSpPr txBox="1"/>
          <p:nvPr/>
        </p:nvSpPr>
        <p:spPr>
          <a:xfrm>
            <a:off x="3581400" y="1828800"/>
            <a:ext cx="3839513" cy="369332"/>
          </a:xfrm>
          <a:prstGeom prst="rect">
            <a:avLst/>
          </a:prstGeom>
          <a:noFill/>
        </p:spPr>
        <p:txBody>
          <a:bodyPr wrap="none" rtlCol="0">
            <a:spAutoFit/>
          </a:bodyPr>
          <a:lstStyle/>
          <a:p>
            <a:r>
              <a:rPr lang="en-GB" b="1" dirty="0">
                <a:solidFill>
                  <a:schemeClr val="accent1"/>
                </a:solidFill>
              </a:rPr>
              <a:t>(TB incidence, 2013: 860/100,000)</a:t>
            </a:r>
            <a:endParaRPr lang="en-US" b="1" dirty="0">
              <a:solidFill>
                <a:schemeClr val="accent1"/>
              </a:solidFill>
            </a:endParaRPr>
          </a:p>
        </p:txBody>
      </p:sp>
      <p:sp>
        <p:nvSpPr>
          <p:cNvPr id="10" name="Title 1"/>
          <p:cNvSpPr>
            <a:spLocks noGrp="1"/>
          </p:cNvSpPr>
          <p:nvPr>
            <p:ph type="title"/>
          </p:nvPr>
        </p:nvSpPr>
        <p:spPr>
          <a:xfrm>
            <a:off x="1485437" y="152400"/>
            <a:ext cx="9166761" cy="1143000"/>
          </a:xfrm>
        </p:spPr>
        <p:txBody>
          <a:bodyPr>
            <a:normAutofit/>
          </a:bodyPr>
          <a:lstStyle/>
          <a:p>
            <a:pPr algn="ctr"/>
            <a:r>
              <a:rPr lang="en-ZA" dirty="0"/>
              <a:t>Prospects for ending TB in S. Africa</a:t>
            </a:r>
          </a:p>
        </p:txBody>
      </p:sp>
      <p:pic>
        <p:nvPicPr>
          <p:cNvPr id="2" name="Picture 1"/>
          <p:cNvPicPr>
            <a:picLocks noChangeAspect="1"/>
          </p:cNvPicPr>
          <p:nvPr/>
        </p:nvPicPr>
        <p:blipFill>
          <a:blip r:embed="rId3"/>
          <a:stretch>
            <a:fillRect/>
          </a:stretch>
        </p:blipFill>
        <p:spPr>
          <a:xfrm>
            <a:off x="1295400" y="1600200"/>
            <a:ext cx="8788864" cy="4724400"/>
          </a:xfrm>
          <a:prstGeom prst="rect">
            <a:avLst/>
          </a:prstGeom>
        </p:spPr>
      </p:pic>
      <p:sp>
        <p:nvSpPr>
          <p:cNvPr id="5" name="Rectangular Callout 4"/>
          <p:cNvSpPr/>
          <p:nvPr/>
        </p:nvSpPr>
        <p:spPr>
          <a:xfrm>
            <a:off x="9601200" y="1981200"/>
            <a:ext cx="1905000" cy="612648"/>
          </a:xfrm>
          <a:prstGeom prst="wedgeRectCallout">
            <a:avLst>
              <a:gd name="adj1" fmla="val -52355"/>
              <a:gd name="adj2" fmla="val 208509"/>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60% protected by 2030</a:t>
            </a:r>
            <a:endParaRPr lang="en-ZA" dirty="0"/>
          </a:p>
        </p:txBody>
      </p:sp>
    </p:spTree>
    <p:extLst>
      <p:ext uri="{BB962C8B-B14F-4D97-AF65-F5344CB8AC3E}">
        <p14:creationId xmlns:p14="http://schemas.microsoft.com/office/powerpoint/2010/main" val="327511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219" y="1143000"/>
            <a:ext cx="8747466"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886201" y="6412468"/>
            <a:ext cx="4211346" cy="369332"/>
          </a:xfrm>
          <a:prstGeom prst="rect">
            <a:avLst/>
          </a:prstGeom>
          <a:solidFill>
            <a:schemeClr val="bg1"/>
          </a:solidFill>
        </p:spPr>
        <p:txBody>
          <a:bodyPr wrap="none" rtlCol="0">
            <a:spAutoFit/>
          </a:bodyPr>
          <a:lstStyle/>
          <a:p>
            <a:r>
              <a:rPr lang="en-GB" b="1" dirty="0">
                <a:solidFill>
                  <a:schemeClr val="accent1"/>
                </a:solidFill>
              </a:rPr>
              <a:t>A Reid, </a:t>
            </a:r>
            <a:r>
              <a:rPr lang="en-GB" b="1" dirty="0" err="1">
                <a:solidFill>
                  <a:schemeClr val="accent1"/>
                </a:solidFill>
              </a:rPr>
              <a:t>Int</a:t>
            </a:r>
            <a:r>
              <a:rPr lang="en-GB" b="1" dirty="0">
                <a:solidFill>
                  <a:schemeClr val="accent1"/>
                </a:solidFill>
              </a:rPr>
              <a:t> J. </a:t>
            </a:r>
            <a:r>
              <a:rPr lang="en-GB" b="1" dirty="0" err="1">
                <a:solidFill>
                  <a:schemeClr val="accent1"/>
                </a:solidFill>
              </a:rPr>
              <a:t>Tuberc</a:t>
            </a:r>
            <a:r>
              <a:rPr lang="en-GB" b="1" dirty="0">
                <a:solidFill>
                  <a:schemeClr val="accent1"/>
                </a:solidFill>
              </a:rPr>
              <a:t> Lung Dis. 2015. </a:t>
            </a:r>
            <a:endParaRPr lang="en-US" b="1" dirty="0">
              <a:solidFill>
                <a:schemeClr val="accent1"/>
              </a:solidFill>
            </a:endParaRPr>
          </a:p>
        </p:txBody>
      </p:sp>
      <p:sp>
        <p:nvSpPr>
          <p:cNvPr id="9" name="TextBox 8"/>
          <p:cNvSpPr txBox="1"/>
          <p:nvPr/>
        </p:nvSpPr>
        <p:spPr>
          <a:xfrm>
            <a:off x="3581400" y="1828800"/>
            <a:ext cx="3839513" cy="369332"/>
          </a:xfrm>
          <a:prstGeom prst="rect">
            <a:avLst/>
          </a:prstGeom>
          <a:noFill/>
        </p:spPr>
        <p:txBody>
          <a:bodyPr wrap="none" rtlCol="0">
            <a:spAutoFit/>
          </a:bodyPr>
          <a:lstStyle/>
          <a:p>
            <a:r>
              <a:rPr lang="en-GB" b="1" dirty="0">
                <a:solidFill>
                  <a:schemeClr val="accent1"/>
                </a:solidFill>
              </a:rPr>
              <a:t>(TB incidence, 2013: 860/100,000)</a:t>
            </a:r>
            <a:endParaRPr lang="en-US" b="1" dirty="0">
              <a:solidFill>
                <a:schemeClr val="accent1"/>
              </a:solidFill>
            </a:endParaRPr>
          </a:p>
        </p:txBody>
      </p:sp>
      <p:sp>
        <p:nvSpPr>
          <p:cNvPr id="10" name="Title 1"/>
          <p:cNvSpPr>
            <a:spLocks noGrp="1"/>
          </p:cNvSpPr>
          <p:nvPr>
            <p:ph type="title"/>
          </p:nvPr>
        </p:nvSpPr>
        <p:spPr>
          <a:xfrm>
            <a:off x="1485437" y="152400"/>
            <a:ext cx="9166761" cy="1143000"/>
          </a:xfrm>
        </p:spPr>
        <p:txBody>
          <a:bodyPr>
            <a:normAutofit/>
          </a:bodyPr>
          <a:lstStyle/>
          <a:p>
            <a:pPr algn="ctr"/>
            <a:r>
              <a:rPr lang="en-ZA" dirty="0"/>
              <a:t>Prospects for ending TB in S. Africa</a:t>
            </a:r>
          </a:p>
        </p:txBody>
      </p:sp>
      <p:sp>
        <p:nvSpPr>
          <p:cNvPr id="8" name="Rectangular Callout 7"/>
          <p:cNvSpPr/>
          <p:nvPr/>
        </p:nvSpPr>
        <p:spPr>
          <a:xfrm>
            <a:off x="10134600" y="2590800"/>
            <a:ext cx="1905000" cy="612648"/>
          </a:xfrm>
          <a:prstGeom prst="wedgeRectCallout">
            <a:avLst>
              <a:gd name="adj1" fmla="val -52355"/>
              <a:gd name="adj2" fmla="val 208509"/>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60% protected by 2018</a:t>
            </a:r>
            <a:endParaRPr lang="en-ZA" dirty="0"/>
          </a:p>
        </p:txBody>
      </p:sp>
    </p:spTree>
    <p:extLst>
      <p:ext uri="{BB962C8B-B14F-4D97-AF65-F5344CB8AC3E}">
        <p14:creationId xmlns:p14="http://schemas.microsoft.com/office/powerpoint/2010/main" val="175270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2737" y="228600"/>
            <a:ext cx="6172200" cy="1143000"/>
          </a:xfrm>
        </p:spPr>
        <p:txBody>
          <a:bodyPr>
            <a:normAutofit/>
          </a:bodyPr>
          <a:lstStyle/>
          <a:p>
            <a:r>
              <a:rPr lang="en-ZA" sz="4000" b="1" dirty="0"/>
              <a:t>Released in 2018  </a:t>
            </a:r>
            <a:br>
              <a:rPr lang="en-ZA" sz="4000" b="1" dirty="0"/>
            </a:br>
            <a:r>
              <a:rPr lang="en-ZA" sz="4000" b="1" dirty="0"/>
              <a:t>Recommendations cover:</a:t>
            </a:r>
          </a:p>
        </p:txBody>
      </p:sp>
      <p:pic>
        <p:nvPicPr>
          <p:cNvPr id="6" name="Picture 5"/>
          <p:cNvPicPr>
            <a:picLocks noChangeAspect="1"/>
          </p:cNvPicPr>
          <p:nvPr/>
        </p:nvPicPr>
        <p:blipFill>
          <a:blip r:embed="rId3"/>
          <a:stretch>
            <a:fillRect/>
          </a:stretch>
        </p:blipFill>
        <p:spPr>
          <a:xfrm>
            <a:off x="228600" y="279400"/>
            <a:ext cx="4042851" cy="5715000"/>
          </a:xfrm>
          <a:prstGeom prst="rect">
            <a:avLst/>
          </a:prstGeom>
        </p:spPr>
      </p:pic>
      <p:sp>
        <p:nvSpPr>
          <p:cNvPr id="2" name="Content Placeholder 1"/>
          <p:cNvSpPr>
            <a:spLocks noGrp="1"/>
          </p:cNvSpPr>
          <p:nvPr>
            <p:ph sz="half" idx="1"/>
          </p:nvPr>
        </p:nvSpPr>
        <p:spPr>
          <a:xfrm>
            <a:off x="4800601" y="1484670"/>
            <a:ext cx="7292390" cy="4404360"/>
          </a:xfrm>
          <a:solidFill>
            <a:schemeClr val="bg1"/>
          </a:solidFill>
        </p:spPr>
        <p:txBody>
          <a:bodyPr>
            <a:normAutofit/>
          </a:bodyPr>
          <a:lstStyle/>
          <a:p>
            <a:pPr marL="228600" indent="-228600">
              <a:buFont typeface="Arial" panose="020B0604020202020204" pitchFamily="34" charset="0"/>
              <a:buChar char="•"/>
            </a:pPr>
            <a:r>
              <a:rPr lang="en-ZA" sz="2800" dirty="0"/>
              <a:t>Daily INH for 6 months </a:t>
            </a:r>
          </a:p>
          <a:p>
            <a:pPr marL="228600" indent="-228600">
              <a:buFont typeface="Arial" panose="020B0604020202020204" pitchFamily="34" charset="0"/>
              <a:buChar char="•"/>
            </a:pPr>
            <a:r>
              <a:rPr lang="en-ZA" sz="2800" dirty="0"/>
              <a:t>Daily INH for 36 months</a:t>
            </a:r>
          </a:p>
          <a:p>
            <a:pPr marL="228600" indent="-228600">
              <a:buFont typeface="Arial" panose="020B0604020202020204" pitchFamily="34" charset="0"/>
              <a:buChar char="•"/>
            </a:pPr>
            <a:r>
              <a:rPr lang="en-ZA" sz="2800" dirty="0"/>
              <a:t>3HP: Rifapentine plus isoniazid weekly for 3 months - </a:t>
            </a:r>
            <a:r>
              <a:rPr lang="en-ZA" sz="2800" i="1" dirty="0">
                <a:solidFill>
                  <a:srgbClr val="FF0000"/>
                </a:solidFill>
              </a:rPr>
              <a:t>New</a:t>
            </a:r>
          </a:p>
          <a:p>
            <a:pPr marL="228600" indent="-228600">
              <a:buFont typeface="Arial" panose="020B0604020202020204" pitchFamily="34" charset="0"/>
              <a:buChar char="•"/>
            </a:pPr>
            <a:r>
              <a:rPr lang="en-ZA" sz="2800" dirty="0"/>
              <a:t>3HR: Rifampicin plus isoniazid daily for 3 months for children and adolescents &lt; 15y- </a:t>
            </a:r>
            <a:r>
              <a:rPr lang="en-ZA" sz="2800" i="1" dirty="0">
                <a:solidFill>
                  <a:srgbClr val="FF0000"/>
                </a:solidFill>
              </a:rPr>
              <a:t>New</a:t>
            </a:r>
          </a:p>
        </p:txBody>
      </p:sp>
      <p:sp>
        <p:nvSpPr>
          <p:cNvPr id="4" name="TextBox 3"/>
          <p:cNvSpPr txBox="1"/>
          <p:nvPr/>
        </p:nvSpPr>
        <p:spPr>
          <a:xfrm>
            <a:off x="4800600" y="4953000"/>
            <a:ext cx="7292390" cy="923330"/>
          </a:xfrm>
          <a:prstGeom prst="rect">
            <a:avLst/>
          </a:prstGeom>
          <a:noFill/>
        </p:spPr>
        <p:txBody>
          <a:bodyPr wrap="square" rtlCol="0">
            <a:spAutoFit/>
          </a:bodyPr>
          <a:lstStyle/>
          <a:p>
            <a:r>
              <a:rPr lang="en-ZA" i="1" dirty="0"/>
              <a:t>Caution: P</a:t>
            </a:r>
            <a:r>
              <a:rPr lang="en-ZA" i="1" dirty="0" smtClean="0"/>
              <a:t>otential </a:t>
            </a:r>
            <a:r>
              <a:rPr lang="en-ZA" i="1" dirty="0"/>
              <a:t>drug–drug </a:t>
            </a:r>
            <a:r>
              <a:rPr lang="en-ZA" i="1" dirty="0" smtClean="0"/>
              <a:t>interactions in rifampicin- </a:t>
            </a:r>
            <a:r>
              <a:rPr lang="en-ZA" i="1" dirty="0"/>
              <a:t>and rifapentine-containing TPT for PLHIV on some ART </a:t>
            </a:r>
            <a:r>
              <a:rPr lang="en-ZA" i="1" dirty="0" smtClean="0"/>
              <a:t>regimens</a:t>
            </a:r>
            <a:endParaRPr lang="en-ZA" dirty="0">
              <a:solidFill>
                <a:srgbClr val="C00000"/>
              </a:solidFill>
            </a:endParaRPr>
          </a:p>
          <a:p>
            <a:endParaRPr lang="en-ZA" dirty="0"/>
          </a:p>
        </p:txBody>
      </p:sp>
    </p:spTree>
    <p:extLst>
      <p:ext uri="{BB962C8B-B14F-4D97-AF65-F5344CB8AC3E}">
        <p14:creationId xmlns:p14="http://schemas.microsoft.com/office/powerpoint/2010/main" val="320564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447801"/>
            <a:ext cx="9601199"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1572" name="Rectangle 4"/>
          <p:cNvSpPr>
            <a:spLocks noChangeArrowheads="1"/>
          </p:cNvSpPr>
          <p:nvPr/>
        </p:nvSpPr>
        <p:spPr bwMode="auto">
          <a:xfrm>
            <a:off x="1066800" y="304800"/>
            <a:ext cx="9601200" cy="1143000"/>
          </a:xfrm>
          <a:prstGeom prst="rect">
            <a:avLst/>
          </a:prstGeom>
          <a:noFill/>
          <a:ln w="28575">
            <a:noFill/>
            <a:miter lim="800000"/>
            <a:headEnd/>
            <a:tailEnd/>
          </a:ln>
          <a:effectLst/>
        </p:spPr>
        <p:txBody>
          <a:bodyPr anchor="ctr"/>
          <a:lstStyle/>
          <a:p>
            <a:pPr algn="ctr"/>
            <a:r>
              <a:rPr lang="en-GB" sz="3600" b="1" dirty="0">
                <a:latin typeface="+mj-lt"/>
              </a:rPr>
              <a:t>Daily IPT (6m or 12m)</a:t>
            </a:r>
          </a:p>
        </p:txBody>
      </p:sp>
      <p:sp>
        <p:nvSpPr>
          <p:cNvPr id="4" name="Text Box 12"/>
          <p:cNvSpPr txBox="1">
            <a:spLocks noChangeArrowheads="1"/>
          </p:cNvSpPr>
          <p:nvPr/>
        </p:nvSpPr>
        <p:spPr bwMode="auto">
          <a:xfrm>
            <a:off x="4419750" y="6412468"/>
            <a:ext cx="3536546" cy="369332"/>
          </a:xfrm>
          <a:prstGeom prst="rect">
            <a:avLst/>
          </a:prstGeom>
          <a:solidFill>
            <a:schemeClr val="bg1"/>
          </a:solidFill>
          <a:ln w="9525" algn="ctr">
            <a:noFill/>
            <a:miter lim="800000"/>
            <a:headEnd/>
            <a:tailEnd/>
          </a:ln>
          <a:effectLst/>
        </p:spPr>
        <p:txBody>
          <a:bodyPr wrap="none">
            <a:spAutoFit/>
          </a:bodyPr>
          <a:lstStyle/>
          <a:p>
            <a:pPr algn="r" eaLnBrk="0" hangingPunct="0"/>
            <a:r>
              <a:rPr lang="en-US" dirty="0">
                <a:solidFill>
                  <a:schemeClr val="accent1"/>
                </a:solidFill>
                <a:latin typeface="+mn-lt"/>
                <a:cs typeface="Times New Roman" pitchFamily="18" charset="0"/>
              </a:rPr>
              <a:t>Akolo. 2010, Cochrane review</a:t>
            </a:r>
            <a:endParaRPr lang="en-GB" dirty="0">
              <a:solidFill>
                <a:schemeClr val="accent1"/>
              </a:solidFill>
              <a:latin typeface="+mn-lt"/>
              <a:cs typeface="Times New Roman" pitchFamily="18" charset="0"/>
            </a:endParaRPr>
          </a:p>
        </p:txBody>
      </p:sp>
      <p:sp>
        <p:nvSpPr>
          <p:cNvPr id="2" name="TextBox 1"/>
          <p:cNvSpPr txBox="1"/>
          <p:nvPr/>
        </p:nvSpPr>
        <p:spPr>
          <a:xfrm>
            <a:off x="4673987" y="2667000"/>
            <a:ext cx="633507" cy="369332"/>
          </a:xfrm>
          <a:prstGeom prst="rect">
            <a:avLst/>
          </a:prstGeom>
          <a:solidFill>
            <a:schemeClr val="bg1"/>
          </a:solidFill>
        </p:spPr>
        <p:txBody>
          <a:bodyPr wrap="none" rtlCol="0">
            <a:spAutoFit/>
          </a:bodyPr>
          <a:lstStyle/>
          <a:p>
            <a:r>
              <a:rPr lang="en-ZA" b="1" dirty="0"/>
              <a:t>0.36</a:t>
            </a:r>
          </a:p>
        </p:txBody>
      </p:sp>
      <p:sp>
        <p:nvSpPr>
          <p:cNvPr id="7" name="TextBox 6"/>
          <p:cNvSpPr txBox="1"/>
          <p:nvPr/>
        </p:nvSpPr>
        <p:spPr>
          <a:xfrm>
            <a:off x="5740787" y="3352800"/>
            <a:ext cx="633507" cy="369332"/>
          </a:xfrm>
          <a:prstGeom prst="rect">
            <a:avLst/>
          </a:prstGeom>
          <a:solidFill>
            <a:schemeClr val="bg1"/>
          </a:solidFill>
        </p:spPr>
        <p:txBody>
          <a:bodyPr wrap="none" rtlCol="0">
            <a:spAutoFit/>
          </a:bodyPr>
          <a:lstStyle/>
          <a:p>
            <a:r>
              <a:rPr lang="en-ZA" b="1" dirty="0"/>
              <a:t>0.86</a:t>
            </a:r>
          </a:p>
        </p:txBody>
      </p:sp>
      <p:sp>
        <p:nvSpPr>
          <p:cNvPr id="8" name="TextBox 7"/>
          <p:cNvSpPr txBox="1"/>
          <p:nvPr/>
        </p:nvSpPr>
        <p:spPr>
          <a:xfrm>
            <a:off x="5691094" y="4126468"/>
            <a:ext cx="633507" cy="369332"/>
          </a:xfrm>
          <a:prstGeom prst="rect">
            <a:avLst/>
          </a:prstGeom>
          <a:noFill/>
        </p:spPr>
        <p:txBody>
          <a:bodyPr wrap="none" rtlCol="0">
            <a:spAutoFit/>
          </a:bodyPr>
          <a:lstStyle/>
          <a:p>
            <a:r>
              <a:rPr lang="en-ZA" b="1" dirty="0"/>
              <a:t>0.86</a:t>
            </a:r>
          </a:p>
        </p:txBody>
      </p:sp>
      <p:sp>
        <p:nvSpPr>
          <p:cNvPr id="9" name="TextBox 8"/>
          <p:cNvSpPr txBox="1"/>
          <p:nvPr/>
        </p:nvSpPr>
        <p:spPr>
          <a:xfrm>
            <a:off x="5257801" y="4800600"/>
            <a:ext cx="633507" cy="369332"/>
          </a:xfrm>
          <a:prstGeom prst="rect">
            <a:avLst/>
          </a:prstGeom>
          <a:noFill/>
        </p:spPr>
        <p:txBody>
          <a:bodyPr wrap="none" rtlCol="0">
            <a:spAutoFit/>
          </a:bodyPr>
          <a:lstStyle/>
          <a:p>
            <a:r>
              <a:rPr lang="en-ZA" b="1" dirty="0"/>
              <a:t>0.67</a:t>
            </a:r>
          </a:p>
        </p:txBody>
      </p:sp>
      <p:sp>
        <p:nvSpPr>
          <p:cNvPr id="10" name="TextBox 9"/>
          <p:cNvSpPr txBox="1"/>
          <p:nvPr/>
        </p:nvSpPr>
        <p:spPr>
          <a:xfrm>
            <a:off x="7900894" y="2819400"/>
            <a:ext cx="633507" cy="369332"/>
          </a:xfrm>
          <a:prstGeom prst="rect">
            <a:avLst/>
          </a:prstGeom>
          <a:noFill/>
        </p:spPr>
        <p:txBody>
          <a:bodyPr wrap="none" rtlCol="0">
            <a:spAutoFit/>
          </a:bodyPr>
          <a:lstStyle/>
          <a:p>
            <a:r>
              <a:rPr lang="en-ZA" b="1" dirty="0"/>
              <a:t>0.74</a:t>
            </a:r>
          </a:p>
        </p:txBody>
      </p:sp>
      <p:sp>
        <p:nvSpPr>
          <p:cNvPr id="11" name="TextBox 10"/>
          <p:cNvSpPr txBox="1"/>
          <p:nvPr/>
        </p:nvSpPr>
        <p:spPr>
          <a:xfrm>
            <a:off x="7977094" y="4126468"/>
            <a:ext cx="633507" cy="369332"/>
          </a:xfrm>
          <a:prstGeom prst="rect">
            <a:avLst/>
          </a:prstGeom>
          <a:noFill/>
        </p:spPr>
        <p:txBody>
          <a:bodyPr wrap="none" rtlCol="0">
            <a:spAutoFit/>
          </a:bodyPr>
          <a:lstStyle/>
          <a:p>
            <a:r>
              <a:rPr lang="en-ZA" b="1" dirty="0"/>
              <a:t>0.81</a:t>
            </a:r>
          </a:p>
        </p:txBody>
      </p:sp>
      <p:sp>
        <p:nvSpPr>
          <p:cNvPr id="13" name="TextBox 12"/>
          <p:cNvSpPr txBox="1"/>
          <p:nvPr/>
        </p:nvSpPr>
        <p:spPr>
          <a:xfrm>
            <a:off x="8534401" y="3516868"/>
            <a:ext cx="633507" cy="369332"/>
          </a:xfrm>
          <a:prstGeom prst="rect">
            <a:avLst/>
          </a:prstGeom>
          <a:noFill/>
        </p:spPr>
        <p:txBody>
          <a:bodyPr wrap="none" rtlCol="0">
            <a:spAutoFit/>
          </a:bodyPr>
          <a:lstStyle/>
          <a:p>
            <a:r>
              <a:rPr lang="en-ZA" b="1" dirty="0"/>
              <a:t>1.02</a:t>
            </a:r>
          </a:p>
        </p:txBody>
      </p:sp>
      <p:sp>
        <p:nvSpPr>
          <p:cNvPr id="14" name="TextBox 13"/>
          <p:cNvSpPr txBox="1"/>
          <p:nvPr/>
        </p:nvSpPr>
        <p:spPr>
          <a:xfrm>
            <a:off x="8001001" y="4800600"/>
            <a:ext cx="633507" cy="369332"/>
          </a:xfrm>
          <a:prstGeom prst="rect">
            <a:avLst/>
          </a:prstGeom>
          <a:noFill/>
        </p:spPr>
        <p:txBody>
          <a:bodyPr wrap="none" rtlCol="0">
            <a:spAutoFit/>
          </a:bodyPr>
          <a:lstStyle/>
          <a:p>
            <a:r>
              <a:rPr lang="en-ZA" b="1" dirty="0"/>
              <a:t>0.95</a:t>
            </a:r>
          </a:p>
        </p:txBody>
      </p:sp>
      <p:sp>
        <p:nvSpPr>
          <p:cNvPr id="15" name="TextBox 14"/>
          <p:cNvSpPr txBox="1"/>
          <p:nvPr/>
        </p:nvSpPr>
        <p:spPr>
          <a:xfrm>
            <a:off x="8229601" y="2133600"/>
            <a:ext cx="505267" cy="369332"/>
          </a:xfrm>
          <a:prstGeom prst="rect">
            <a:avLst/>
          </a:prstGeom>
          <a:noFill/>
        </p:spPr>
        <p:txBody>
          <a:bodyPr wrap="none" rtlCol="0">
            <a:spAutoFit/>
          </a:bodyPr>
          <a:lstStyle/>
          <a:p>
            <a:r>
              <a:rPr lang="en-ZA" b="1" dirty="0"/>
              <a:t>1.0</a:t>
            </a:r>
          </a:p>
        </p:txBody>
      </p:sp>
      <p:sp>
        <p:nvSpPr>
          <p:cNvPr id="16" name="TextBox 15"/>
          <p:cNvSpPr txBox="1"/>
          <p:nvPr/>
        </p:nvSpPr>
        <p:spPr>
          <a:xfrm>
            <a:off x="6200334" y="2133600"/>
            <a:ext cx="505267" cy="369332"/>
          </a:xfrm>
          <a:prstGeom prst="rect">
            <a:avLst/>
          </a:prstGeom>
          <a:noFill/>
        </p:spPr>
        <p:txBody>
          <a:bodyPr wrap="none" rtlCol="0">
            <a:spAutoFit/>
          </a:bodyPr>
          <a:lstStyle/>
          <a:p>
            <a:r>
              <a:rPr lang="en-ZA" b="1" dirty="0"/>
              <a:t>1.0</a:t>
            </a:r>
          </a:p>
        </p:txBody>
      </p:sp>
    </p:spTree>
    <p:extLst>
      <p:ext uri="{BB962C8B-B14F-4D97-AF65-F5344CB8AC3E}">
        <p14:creationId xmlns:p14="http://schemas.microsoft.com/office/powerpoint/2010/main" val="3895809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169790" y="1905001"/>
            <a:ext cx="8376290" cy="4427954"/>
            <a:chOff x="-1478763" y="883921"/>
            <a:chExt cx="10470363" cy="5313544"/>
          </a:xfrm>
        </p:grpSpPr>
        <p:sp>
          <p:nvSpPr>
            <p:cNvPr id="7" name="TextBox 6"/>
            <p:cNvSpPr txBox="1"/>
            <p:nvPr/>
          </p:nvSpPr>
          <p:spPr>
            <a:xfrm rot="16200000">
              <a:off x="-3247995" y="2653153"/>
              <a:ext cx="4038601" cy="500138"/>
            </a:xfrm>
            <a:prstGeom prst="rect">
              <a:avLst/>
            </a:prstGeom>
            <a:noFill/>
          </p:spPr>
          <p:txBody>
            <a:bodyPr wrap="square" rtlCol="0">
              <a:spAutoFit/>
            </a:bodyPr>
            <a:lstStyle/>
            <a:p>
              <a:r>
                <a:rPr lang="en-US" sz="2000" dirty="0">
                  <a:latin typeface="Arial"/>
                  <a:cs typeface="Arial"/>
                </a:rPr>
                <a:t>Cumulative TB incidence </a:t>
              </a:r>
            </a:p>
          </p:txBody>
        </p:sp>
        <p:sp>
          <p:nvSpPr>
            <p:cNvPr id="8" name="TextBox 7"/>
            <p:cNvSpPr txBox="1"/>
            <p:nvPr/>
          </p:nvSpPr>
          <p:spPr>
            <a:xfrm>
              <a:off x="152400" y="5791200"/>
              <a:ext cx="1828800" cy="406265"/>
            </a:xfrm>
            <a:prstGeom prst="rect">
              <a:avLst/>
            </a:prstGeom>
            <a:solidFill>
              <a:schemeClr val="bg1"/>
            </a:solidFill>
          </p:spPr>
          <p:txBody>
            <a:bodyPr wrap="square" rtlCol="0">
              <a:spAutoFit/>
            </a:bodyPr>
            <a:lstStyle/>
            <a:p>
              <a:endParaRPr lang="en-US" sz="1600" dirty="0">
                <a:latin typeface="Arial Unicode MS"/>
                <a:cs typeface="Arial Unicode MS"/>
              </a:endParaRPr>
            </a:p>
          </p:txBody>
        </p:sp>
        <p:sp>
          <p:nvSpPr>
            <p:cNvPr id="11" name="Rectangle 10"/>
            <p:cNvSpPr/>
            <p:nvPr/>
          </p:nvSpPr>
          <p:spPr>
            <a:xfrm>
              <a:off x="6477000" y="3886200"/>
              <a:ext cx="2514600" cy="106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Title 3"/>
          <p:cNvSpPr>
            <a:spLocks noGrp="1"/>
          </p:cNvSpPr>
          <p:nvPr>
            <p:ph type="title"/>
          </p:nvPr>
        </p:nvSpPr>
        <p:spPr>
          <a:xfrm>
            <a:off x="1295400" y="227750"/>
            <a:ext cx="8945880" cy="711654"/>
          </a:xfrm>
        </p:spPr>
        <p:txBody>
          <a:bodyPr>
            <a:normAutofit/>
          </a:bodyPr>
          <a:lstStyle/>
          <a:p>
            <a:pPr algn="ctr"/>
            <a:r>
              <a:rPr lang="en-ZA" sz="3600" b="1" dirty="0"/>
              <a:t>IPT with ART</a:t>
            </a:r>
            <a:endParaRPr lang="en-US" sz="3600" b="1"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083449"/>
            <a:ext cx="9786274" cy="5249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495800" y="6453809"/>
            <a:ext cx="2775183" cy="369332"/>
          </a:xfrm>
          <a:prstGeom prst="rect">
            <a:avLst/>
          </a:prstGeom>
          <a:solidFill>
            <a:schemeClr val="bg1"/>
          </a:solidFill>
        </p:spPr>
        <p:txBody>
          <a:bodyPr wrap="none" rtlCol="0">
            <a:spAutoFit/>
          </a:bodyPr>
          <a:lstStyle/>
          <a:p>
            <a:pPr algn="ctr"/>
            <a:r>
              <a:rPr lang="en-ZA" dirty="0" err="1">
                <a:solidFill>
                  <a:schemeClr val="accent1"/>
                </a:solidFill>
              </a:rPr>
              <a:t>Rangaka</a:t>
            </a:r>
            <a:r>
              <a:rPr lang="en-ZA" dirty="0">
                <a:solidFill>
                  <a:schemeClr val="accent1"/>
                </a:solidFill>
              </a:rPr>
              <a:t> et al, AIDS2012</a:t>
            </a:r>
            <a:endParaRPr lang="en-US" dirty="0">
              <a:solidFill>
                <a:schemeClr val="accent1"/>
              </a:solidFill>
            </a:endParaRPr>
          </a:p>
        </p:txBody>
      </p:sp>
      <p:sp>
        <p:nvSpPr>
          <p:cNvPr id="12" name="TextBox 11"/>
          <p:cNvSpPr txBox="1"/>
          <p:nvPr/>
        </p:nvSpPr>
        <p:spPr>
          <a:xfrm>
            <a:off x="3374003" y="1418870"/>
            <a:ext cx="5196840" cy="400110"/>
          </a:xfrm>
          <a:prstGeom prst="rect">
            <a:avLst/>
          </a:prstGeom>
          <a:noFill/>
        </p:spPr>
        <p:txBody>
          <a:bodyPr wrap="square" rtlCol="0">
            <a:spAutoFit/>
          </a:bodyPr>
          <a:lstStyle/>
          <a:p>
            <a:r>
              <a:rPr lang="en-ZA" sz="2000" dirty="0"/>
              <a:t>HR:0.63 (95% CI 0.41-0.94)</a:t>
            </a:r>
          </a:p>
        </p:txBody>
      </p:sp>
      <p:sp>
        <p:nvSpPr>
          <p:cNvPr id="3" name="TextBox 2"/>
          <p:cNvSpPr txBox="1"/>
          <p:nvPr/>
        </p:nvSpPr>
        <p:spPr>
          <a:xfrm rot="16200000">
            <a:off x="18010" y="3607127"/>
            <a:ext cx="1781257" cy="400110"/>
          </a:xfrm>
          <a:prstGeom prst="rect">
            <a:avLst/>
          </a:prstGeom>
          <a:noFill/>
        </p:spPr>
        <p:txBody>
          <a:bodyPr wrap="none" rtlCol="0">
            <a:spAutoFit/>
          </a:bodyPr>
          <a:lstStyle/>
          <a:p>
            <a:r>
              <a:rPr lang="en-ZA" sz="2000" b="1" dirty="0" smtClean="0"/>
              <a:t>TB incidence</a:t>
            </a:r>
            <a:endParaRPr lang="en-ZA" sz="2000" b="1" dirty="0"/>
          </a:p>
        </p:txBody>
      </p:sp>
    </p:spTree>
    <p:extLst>
      <p:ext uri="{BB962C8B-B14F-4D97-AF65-F5344CB8AC3E}">
        <p14:creationId xmlns:p14="http://schemas.microsoft.com/office/powerpoint/2010/main" val="354401288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6202"/>
            <a:ext cx="10097748" cy="1175399"/>
          </a:xfrm>
        </p:spPr>
        <p:txBody>
          <a:bodyPr>
            <a:noAutofit/>
          </a:bodyPr>
          <a:lstStyle/>
          <a:p>
            <a:pPr algn="ctr"/>
            <a:r>
              <a:rPr lang="en-US" dirty="0">
                <a:cs typeface="Arial" panose="020B0604020202020204" pitchFamily="34" charset="0"/>
              </a:rPr>
              <a:t>IPT is cheap and effective, yet IPT uptake in high burden settings remains low</a:t>
            </a:r>
          </a:p>
        </p:txBody>
      </p:sp>
      <p:pic>
        <p:nvPicPr>
          <p:cNvPr id="5" name="Picture 4"/>
          <p:cNvPicPr>
            <a:picLocks noChangeAspect="1"/>
          </p:cNvPicPr>
          <p:nvPr/>
        </p:nvPicPr>
        <p:blipFill>
          <a:blip r:embed="rId3"/>
          <a:stretch>
            <a:fillRect/>
          </a:stretch>
        </p:blipFill>
        <p:spPr>
          <a:xfrm>
            <a:off x="6568906" y="2165675"/>
            <a:ext cx="4151142" cy="4235125"/>
          </a:xfrm>
          <a:prstGeom prst="rect">
            <a:avLst/>
          </a:prstGeom>
        </p:spPr>
      </p:pic>
      <p:sp>
        <p:nvSpPr>
          <p:cNvPr id="6" name="TextBox 5"/>
          <p:cNvSpPr txBox="1"/>
          <p:nvPr/>
        </p:nvSpPr>
        <p:spPr>
          <a:xfrm>
            <a:off x="6571372" y="1502718"/>
            <a:ext cx="3810000" cy="461665"/>
          </a:xfrm>
          <a:prstGeom prst="rect">
            <a:avLst/>
          </a:prstGeom>
          <a:solidFill>
            <a:schemeClr val="bg1"/>
          </a:solidFill>
        </p:spPr>
        <p:txBody>
          <a:bodyPr wrap="square" rtlCol="0">
            <a:spAutoFit/>
          </a:bodyPr>
          <a:lstStyle/>
          <a:p>
            <a:r>
              <a:rPr lang="en-US" sz="2400" b="1" dirty="0">
                <a:solidFill>
                  <a:schemeClr val="accent1"/>
                </a:solidFill>
              </a:rPr>
              <a:t>Barriers to IPT uptake</a:t>
            </a:r>
          </a:p>
        </p:txBody>
      </p:sp>
      <p:graphicFrame>
        <p:nvGraphicFramePr>
          <p:cNvPr id="10" name="Chart 9"/>
          <p:cNvGraphicFramePr>
            <a:graphicFrameLocks/>
          </p:cNvGraphicFramePr>
          <p:nvPr>
            <p:extLst>
              <p:ext uri="{D42A27DB-BD31-4B8C-83A1-F6EECF244321}">
                <p14:modId xmlns:p14="http://schemas.microsoft.com/office/powerpoint/2010/main" val="1952940536"/>
              </p:ext>
            </p:extLst>
          </p:nvPr>
        </p:nvGraphicFramePr>
        <p:xfrm>
          <a:off x="914400" y="2019300"/>
          <a:ext cx="5234940" cy="43815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rot="16200000">
            <a:off x="-966693" y="3793496"/>
            <a:ext cx="3276601" cy="261610"/>
          </a:xfrm>
          <a:prstGeom prst="rect">
            <a:avLst/>
          </a:prstGeom>
          <a:noFill/>
        </p:spPr>
        <p:txBody>
          <a:bodyPr wrap="square" rtlCol="0">
            <a:spAutoFit/>
          </a:bodyPr>
          <a:lstStyle/>
          <a:p>
            <a:pPr algn="ctr"/>
            <a:r>
              <a:rPr lang="en-US" sz="1100" b="1" dirty="0"/>
              <a:t>Number of people living with HIV (‘000)</a:t>
            </a:r>
          </a:p>
        </p:txBody>
      </p:sp>
      <p:sp>
        <p:nvSpPr>
          <p:cNvPr id="11" name="TextBox 10"/>
          <p:cNvSpPr txBox="1"/>
          <p:nvPr/>
        </p:nvSpPr>
        <p:spPr>
          <a:xfrm>
            <a:off x="1676400" y="1481435"/>
            <a:ext cx="4134474" cy="461665"/>
          </a:xfrm>
          <a:prstGeom prst="rect">
            <a:avLst/>
          </a:prstGeom>
          <a:solidFill>
            <a:schemeClr val="bg1"/>
          </a:solidFill>
        </p:spPr>
        <p:txBody>
          <a:bodyPr wrap="square" rtlCol="0">
            <a:spAutoFit/>
          </a:bodyPr>
          <a:lstStyle/>
          <a:p>
            <a:r>
              <a:rPr lang="en-US" sz="2400" b="1" dirty="0">
                <a:solidFill>
                  <a:schemeClr val="accent1"/>
                </a:solidFill>
              </a:rPr>
              <a:t>IPT uptake</a:t>
            </a:r>
            <a:r>
              <a:rPr lang="en-US" sz="2400" b="1" baseline="30000" dirty="0">
                <a:solidFill>
                  <a:schemeClr val="accent1"/>
                </a:solidFill>
              </a:rPr>
              <a:t>1</a:t>
            </a:r>
            <a:r>
              <a:rPr lang="en-US" sz="2400" b="1" dirty="0">
                <a:solidFill>
                  <a:schemeClr val="accent1"/>
                </a:solidFill>
              </a:rPr>
              <a:t> among PLHIV</a:t>
            </a:r>
            <a:r>
              <a:rPr lang="en-US" sz="2400" b="1" baseline="30000" dirty="0">
                <a:solidFill>
                  <a:schemeClr val="accent1"/>
                </a:solidFill>
              </a:rPr>
              <a:t>2</a:t>
            </a:r>
          </a:p>
        </p:txBody>
      </p:sp>
      <p:sp>
        <p:nvSpPr>
          <p:cNvPr id="14" name="TextBox 13"/>
          <p:cNvSpPr txBox="1"/>
          <p:nvPr/>
        </p:nvSpPr>
        <p:spPr>
          <a:xfrm>
            <a:off x="1676400" y="6477000"/>
            <a:ext cx="3810000" cy="253916"/>
          </a:xfrm>
          <a:prstGeom prst="rect">
            <a:avLst/>
          </a:prstGeom>
          <a:solidFill>
            <a:schemeClr val="bg1"/>
          </a:solidFill>
        </p:spPr>
        <p:txBody>
          <a:bodyPr wrap="square" rtlCol="0">
            <a:spAutoFit/>
          </a:bodyPr>
          <a:lstStyle/>
          <a:p>
            <a:r>
              <a:rPr lang="en-US" sz="1050" dirty="0" smtClean="0"/>
              <a:t>WHO GLOBAL TB REPORT</a:t>
            </a:r>
            <a:endParaRPr lang="en-US" sz="1050" dirty="0"/>
          </a:p>
        </p:txBody>
      </p:sp>
    </p:spTree>
    <p:extLst>
      <p:ext uri="{BB962C8B-B14F-4D97-AF65-F5344CB8AC3E}">
        <p14:creationId xmlns:p14="http://schemas.microsoft.com/office/powerpoint/2010/main" val="2220178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6208</TotalTime>
  <Words>5693</Words>
  <Application>Microsoft Office PowerPoint</Application>
  <PresentationFormat>Widescreen</PresentationFormat>
  <Paragraphs>447</Paragraphs>
  <Slides>29</Slides>
  <Notes>20</Notes>
  <HiddenSlides>8</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Arial Narrow</vt:lpstr>
      <vt:lpstr>Arial Unicode MS</vt:lpstr>
      <vt:lpstr>Calibri</vt:lpstr>
      <vt:lpstr>Calibri Light</vt:lpstr>
      <vt:lpstr>Times New Roman</vt:lpstr>
      <vt:lpstr>Wingdings</vt:lpstr>
      <vt:lpstr>Wingdings 2</vt:lpstr>
      <vt:lpstr>Retrospect</vt:lpstr>
      <vt:lpstr>TB Preventive Treatment</vt:lpstr>
      <vt:lpstr>TB Incidence Predictions</vt:lpstr>
      <vt:lpstr>WHO End TB Strategy</vt:lpstr>
      <vt:lpstr>Prospects for ending TB in S. Africa</vt:lpstr>
      <vt:lpstr>Prospects for ending TB in S. Africa</vt:lpstr>
      <vt:lpstr>Released in 2018   Recommendations cover:</vt:lpstr>
      <vt:lpstr>PowerPoint Presentation</vt:lpstr>
      <vt:lpstr>IPT with ART</vt:lpstr>
      <vt:lpstr>IPT is cheap and effective, yet IPT uptake in high burden settings remains low</vt:lpstr>
      <vt:lpstr>PowerPoint Presentation</vt:lpstr>
      <vt:lpstr>Other Regimens</vt:lpstr>
      <vt:lpstr> Multicentre, RCT, 3000 individuals ± 1100 from SA and Botswana  TB incidence: 33/4897 (0.67%) vs. 32/4926 (0.65%)  Adverse events and treatment completion</vt:lpstr>
      <vt:lpstr>3HP Post marketing surveillance Centers for Disease Control and Prevention</vt:lpstr>
      <vt:lpstr>3HP vs other regimens: systematic review</vt:lpstr>
      <vt:lpstr>Safety of 3HP: a systematic review</vt:lpstr>
      <vt:lpstr>PowerPoint Presentation</vt:lpstr>
      <vt:lpstr>Other Issues to Consider</vt:lpstr>
      <vt:lpstr>Adherence: self-adm vs DOT</vt:lpstr>
      <vt:lpstr>Opportunities for Differentiated Service Delivery</vt:lpstr>
      <vt:lpstr>Conclusions</vt:lpstr>
      <vt:lpstr>Acknowledgements</vt:lpstr>
      <vt:lpstr>HIV-infected persons not on ART</vt:lpstr>
      <vt:lpstr>Efficacy in children: TBTC-S26 </vt:lpstr>
      <vt:lpstr>3HP roll-out in Pakistan</vt:lpstr>
      <vt:lpstr>Cost effectiveness of 3HP vs IPT</vt:lpstr>
      <vt:lpstr>Risk of rifampicin resistance with rifamycin based TPT</vt:lpstr>
      <vt:lpstr>3HP roll-out in Pakistan</vt:lpstr>
      <vt:lpstr>Cost effectiveness of 3HP vs IPT</vt:lpstr>
      <vt:lpstr>Risk of rifampicin resistance with rifamycin based TPT</vt:lpstr>
    </vt:vector>
  </TitlesOfParts>
  <Company>JHU DOM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 slide</dc:title>
  <dc:creator>Richard Chaisson</dc:creator>
  <cp:lastModifiedBy>Media</cp:lastModifiedBy>
  <cp:revision>622</cp:revision>
  <dcterms:created xsi:type="dcterms:W3CDTF">2008-07-01T22:49:16Z</dcterms:created>
  <dcterms:modified xsi:type="dcterms:W3CDTF">2019-07-22T18:06:38Z</dcterms:modified>
</cp:coreProperties>
</file>